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62" r:id="rId4"/>
    <p:sldId id="272" r:id="rId5"/>
    <p:sldId id="263" r:id="rId6"/>
    <p:sldId id="266" r:id="rId7"/>
    <p:sldId id="269" r:id="rId8"/>
    <p:sldId id="270" r:id="rId9"/>
    <p:sldId id="267" r:id="rId10"/>
    <p:sldId id="271" r:id="rId11"/>
    <p:sldId id="265" r:id="rId12"/>
    <p:sldId id="260" r:id="rId13"/>
    <p:sldId id="268" r:id="rId14"/>
    <p:sldId id="274" r:id="rId15"/>
    <p:sldId id="273" r:id="rId16"/>
    <p:sldId id="291" r:id="rId17"/>
    <p:sldId id="275" r:id="rId18"/>
    <p:sldId id="277" r:id="rId19"/>
    <p:sldId id="261" r:id="rId20"/>
    <p:sldId id="292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7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150" d="100"/>
          <a:sy n="150" d="100"/>
        </p:scale>
        <p:origin x="216" y="72"/>
      </p:cViewPr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E6BED-D38B-E8C6-EC3F-C21B048ED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F06680-076E-D390-3A68-1434512AD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BAC37E-8AA5-F582-D983-94E3FD71E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6EBBE0-1F7B-D7A5-0218-B07D0F1F8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BB7CE5-D088-6FF8-7B5F-30C53C4A6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386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69F044-785B-C9C4-6751-22E410CB0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BCB81A-719B-1720-E472-094959B86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7B7620-B73F-37D9-96A1-10F0E3470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685CA6-CCCE-9EF9-0280-C35FA79CB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201D04-5A2A-C9C8-D882-28C1E1F6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1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1E2F71-E687-8F37-1DC4-AC0ABE11B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32A2B9-0457-25B2-0788-56B70E02B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B3BDDF-DDF2-DC9B-7B4E-5434105C4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3DAE2-8BA3-AE98-B79F-76888F45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00A904-FD75-CB1A-C0D6-5DC98322A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68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62AD6-EC33-27DA-F1F6-6BF061AC6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1908C-400E-95B1-5BE7-28BC27B9F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AE86EB-81DB-9757-29E2-D8A8C3C78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9C48A6-6ED3-3D9C-77ED-13136C8F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ECCD1B-33FD-5C71-B084-7C066279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7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91B4E-25A4-1923-8070-1FE9D1F7D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86AC54-0D90-0F9E-DF6C-34F48CDC7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E5B60-1B2F-435E-A50C-0ADE4CC7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70D86-13F9-7265-8322-825B0E16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3D397-EC14-222E-2DF4-1CF966E8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33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BBDA3-2EE4-4A8C-C106-AFC0E5F3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93FD0-2488-D1F1-FE0B-EB1CA6062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CFCAFAB-8DB5-DD0B-1CD3-1A1F04D942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DE964B-A413-CF7C-3FEA-5F2CF3AF4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28CE63-1D75-DE80-8834-13BCC0D2A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7A5E05-9A23-4382-036D-FB551C516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23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96ABB-B727-6254-C10B-2D85A1DF1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5EF07B-3C0C-AF80-7E76-98CBAC533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FD5721-31ED-8419-65B1-A2D06DF7D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C66BC0-6EDA-02D6-8670-CF53E54AC2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BCB1C9-13FF-35EF-BD46-CB8ED18B94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F52B5D-E605-C8E6-2A8B-17EFF3A5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C0E41B-DFAC-D670-C0C4-5A8F650DC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887B1E-DE40-FD3E-1A50-1114FBCB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58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28842-27C4-32C9-933C-2181D83D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D116CD-6949-EE42-C728-BFC6BE4F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6A26E1-33CF-384E-FFBD-39F9DD817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B9168A-1BA1-AAF8-593D-C9F55035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33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04687A-7DD3-DBF1-827C-565FF3053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8DEAFB-AA1F-5455-6D58-8242A3F0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FE157D-B24D-593A-E0BD-16C5A6C4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93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11B86-AD0D-71E4-E705-713F840F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4254BC-D5BA-ECDD-3111-62CE76245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7AB0F9-C284-8805-4FBD-B2D464953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4AD0AD-88D8-03A8-BD1C-EAE8949CD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3C2B11-163E-AAD3-B0B6-13C7E531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F68167-C026-5511-632D-ADA80937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79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B9D94-7D02-E62E-54F5-B3DC1DC6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2DAFF89-0A9A-20CA-34F7-2A054051B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15753C-5ECB-7CEC-8D17-28213970B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53715A-223E-F606-0796-FEB17655B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E555F8-9A5A-07F8-A201-263C37304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88520F-D926-563F-7B99-FFD3D722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36987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FCD5C5-41B8-4187-1792-D13B7C5F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132128-274F-CF68-C995-F309C6AEC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0AF62D-368B-0115-BA87-CC9D27094B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5B984-7ABC-4A63-9842-F693129E91BB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C29B3-0710-38DD-A23D-3E596C2D5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F25FF-5AD3-0948-9D60-E0A9E13DE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4C7A2-00C7-48BB-9F0C-15B6C7DEC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67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jpe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7.png"  /><Relationship Id="rId3" Type="http://schemas.openxmlformats.org/officeDocument/2006/relationships/image" Target="../media/image3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9150" y="1390650"/>
            <a:ext cx="6082664" cy="1426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>
                <a:latin typeface="나눔스퀘어 Bold"/>
                <a:ea typeface="나눔스퀘어 Bold"/>
              </a:rPr>
              <a:t>자율주행 </a:t>
            </a:r>
            <a:r>
              <a:rPr lang="en-US" altLang="ko-KR" sz="4400">
                <a:latin typeface="나눔스퀘어 Bold"/>
                <a:ea typeface="나눔스퀘어 Bold"/>
              </a:rPr>
              <a:t>AI </a:t>
            </a:r>
            <a:r>
              <a:rPr lang="ko-KR" altLang="en-US" sz="4400">
                <a:latin typeface="나눔스퀘어 Bold"/>
                <a:ea typeface="나눔스퀘어 Bold"/>
              </a:rPr>
              <a:t>챌린지 </a:t>
            </a:r>
            <a:r>
              <a:rPr lang="en-US" altLang="ko-KR" sz="4400">
                <a:latin typeface="나눔스퀘어 Bold"/>
                <a:ea typeface="나눔스퀘어 Bold"/>
              </a:rPr>
              <a:t>2024</a:t>
            </a:r>
            <a:endParaRPr lang="en-US" altLang="ko-KR" sz="4400"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ko-KR" altLang="en-US" sz="4400">
                <a:latin typeface="나눔스퀘어 Bold"/>
                <a:ea typeface="나눔스퀘어 Bold"/>
              </a:rPr>
              <a:t>알고리즘 설명서</a:t>
            </a:r>
            <a:endParaRPr lang="ko-KR" altLang="en-US" sz="4400">
              <a:latin typeface="나눔스퀘어 Bold"/>
              <a:ea typeface="나눔스퀘어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9150" y="904846"/>
            <a:ext cx="1682115" cy="3886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f28d01"/>
                </a:solidFill>
                <a:latin typeface="나눔스퀘어 Bold"/>
                <a:ea typeface="나눔스퀘어 Bold"/>
              </a:rPr>
              <a:t>2024.08.19.</a:t>
            </a:r>
            <a:endParaRPr lang="en-US" altLang="ko-KR" sz="2000">
              <a:solidFill>
                <a:srgbClr val="f28d01"/>
              </a:solidFill>
              <a:latin typeface="나눔스퀘어 Bold"/>
              <a:ea typeface="나눔스퀘어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00210" y="5353050"/>
            <a:ext cx="1516380" cy="6648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100">
                <a:solidFill>
                  <a:srgbClr val="f28d01"/>
                </a:solidFill>
                <a:latin typeface="나눔스퀘어 Bold"/>
                <a:ea typeface="나눔스퀘어 Bold"/>
              </a:rPr>
              <a:t>두바퀴팀</a:t>
            </a:r>
            <a:endParaRPr lang="ko-KR" altLang="en-US" sz="2100">
              <a:solidFill>
                <a:srgbClr val="f28d01"/>
              </a:solidFill>
              <a:latin typeface="나눔스퀘어 Bold"/>
              <a:ea typeface="나눔스퀘어 Bold"/>
            </a:endParaRPr>
          </a:p>
          <a:p>
            <a:pPr lvl="0" algn="ctr">
              <a:defRPr/>
            </a:pPr>
            <a:r>
              <a:rPr lang="ko-KR" altLang="en-US" sz="1700">
                <a:solidFill>
                  <a:srgbClr val="f28d01"/>
                </a:solidFill>
                <a:latin typeface="나눔스퀘어 Bold"/>
                <a:ea typeface="나눔스퀘어 Bold"/>
              </a:rPr>
              <a:t>옥승재</a:t>
            </a:r>
            <a:r>
              <a:rPr lang="en-US" altLang="ko-KR" sz="1700">
                <a:solidFill>
                  <a:srgbClr val="f28d01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700">
                <a:solidFill>
                  <a:srgbClr val="f28d01"/>
                </a:solidFill>
                <a:latin typeface="나눔스퀘어 Bold"/>
                <a:ea typeface="나눔스퀘어 Bold"/>
              </a:rPr>
              <a:t> 유한결</a:t>
            </a:r>
            <a:endParaRPr lang="ko-KR" altLang="en-US" sz="1700">
              <a:solidFill>
                <a:srgbClr val="f28d01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D1A8FD-66CE-D662-0BC9-960AA9102E53}"/>
              </a:ext>
            </a:extLst>
          </p:cNvPr>
          <p:cNvCxnSpPr>
            <a:cxnSpLocks/>
          </p:cNvCxnSpPr>
          <p:nvPr/>
        </p:nvCxnSpPr>
        <p:spPr>
          <a:xfrm>
            <a:off x="815975" y="4832350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455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"/>
          <p:cNvSpPr txBox="1"/>
          <p:nvPr/>
        </p:nvSpPr>
        <p:spPr>
          <a:xfrm>
            <a:off x="896085" y="1485327"/>
            <a:ext cx="5875903" cy="484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300">
                <a:latin typeface="나눔스퀘어"/>
                <a:ea typeface="나눔스퀘어"/>
              </a:rPr>
              <a:t>학습을 완료 후 생성된 모델을 사용하여 예측된 마스크 파일을 생성</a:t>
            </a:r>
            <a:endParaRPr lang="ko-KR" altLang="en-US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>
                <a:latin typeface="나눔스퀘어"/>
                <a:ea typeface="나눔스퀘어"/>
              </a:rPr>
              <a:t>예측된 마스크 파일과 실제 마스크 파일과의 비교를 통해 </a:t>
            </a:r>
            <a:r>
              <a:rPr lang="en-US" altLang="ko-KR" sz="1300">
                <a:latin typeface="나눔스퀘어"/>
                <a:ea typeface="나눔스퀘어"/>
              </a:rPr>
              <a:t>mIoU</a:t>
            </a:r>
            <a:r>
              <a:rPr lang="ko-KR" altLang="en-US" sz="1300">
                <a:latin typeface="나눔스퀘어"/>
                <a:ea typeface="나눔스퀘어"/>
              </a:rPr>
              <a:t>를 직접 계산</a:t>
            </a:r>
            <a:endParaRPr lang="ko-KR" altLang="en-US" sz="1300">
              <a:latin typeface="나눔스퀘어"/>
              <a:ea typeface="나눔스퀘어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8934" y="2166631"/>
            <a:ext cx="5264904" cy="4250331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6744243" y="2395540"/>
            <a:ext cx="4933842" cy="3460429"/>
          </a:xfrm>
          <a:prstGeom prst="rect">
            <a:avLst/>
          </a:prstGeom>
          <a:ln w="19050">
            <a:solidFill>
              <a:srgbClr val="f28d01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300" b="1">
                <a:latin typeface="나눔스퀘어"/>
                <a:ea typeface="나눔스퀘어"/>
              </a:rPr>
              <a:t>가. 마스크 이미지 로드</a:t>
            </a:r>
            <a:endParaRPr lang="ko-KR" altLang="en-US" sz="13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>
                <a:latin typeface="나눔스퀘어"/>
                <a:ea typeface="나눔스퀘어"/>
              </a:rPr>
              <a:t>예측된 마스크 이미지와 실제 마스크 이미지를 로드</a:t>
            </a:r>
            <a:endParaRPr lang="ko-KR" altLang="en-US" sz="1300"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 b="1">
                <a:latin typeface="나눔스퀘어"/>
                <a:ea typeface="나눔스퀘어"/>
              </a:rPr>
              <a:t>나. 마스크 이진화</a:t>
            </a:r>
            <a:endParaRPr lang="ko-KR" altLang="en-US" sz="13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>
                <a:latin typeface="나눔스퀘어"/>
                <a:ea typeface="나눔스퀘어"/>
              </a:rPr>
              <a:t>로드된 마스크 이미지를 이진화하여, 각 픽셀이 0(배경) 또는 1(객체)로 변환</a:t>
            </a:r>
            <a:endParaRPr lang="ko-KR" altLang="en-US" sz="1300"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 b="1">
                <a:latin typeface="나눔스퀘어"/>
                <a:ea typeface="나눔스퀘어"/>
              </a:rPr>
              <a:t>다. Intersection and Union 계산</a:t>
            </a:r>
            <a:endParaRPr lang="ko-KR" altLang="en-US" sz="13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>
                <a:latin typeface="나눔스퀘어"/>
                <a:ea typeface="나눔스퀘어"/>
              </a:rPr>
              <a:t>두 마스크 이미지 간의 Intersection(교집합)과 Union(합집합)을 계산 </a:t>
            </a:r>
            <a:endParaRPr lang="ko-KR" altLang="en-US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>
                <a:latin typeface="나눔스퀘어"/>
                <a:ea typeface="나눔스퀘어"/>
              </a:rPr>
              <a:t>교집합은 두 이미지에서 객체로 예측된 부분의 공통 영역을 나타내며, 합집합은 객체로 예측된 모든 영역을 포함</a:t>
            </a:r>
            <a:endParaRPr lang="ko-KR" altLang="en-US" sz="1300"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 b="1">
                <a:latin typeface="나눔스퀘어"/>
                <a:ea typeface="나눔스퀘어"/>
              </a:rPr>
              <a:t>라. mIoU 계산</a:t>
            </a:r>
            <a:endParaRPr lang="ko-KR" altLang="en-US" sz="13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>
                <a:latin typeface="나눔스퀘어"/>
                <a:ea typeface="나눔스퀘어"/>
              </a:rPr>
              <a:t>각 마스크 쌍에 대해 IoU를 계산하고, 이를 평균화하여 mIoU 값을 도출</a:t>
            </a:r>
            <a:endParaRPr lang="ko-KR" altLang="en-US" sz="1300"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 b="1">
                <a:latin typeface="나눔스퀘어"/>
                <a:ea typeface="나눔스퀘어"/>
              </a:rPr>
              <a:t>마. mIoU 값 출력</a:t>
            </a:r>
            <a:endParaRPr lang="ko-KR" altLang="en-US" sz="13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>
                <a:latin typeface="나눔스퀘어"/>
                <a:ea typeface="나눔스퀘어"/>
              </a:rPr>
              <a:t>최종적으로 mIoU 값을 출력</a:t>
            </a:r>
            <a:endParaRPr lang="ko-KR" altLang="en-US" sz="1300">
              <a:latin typeface="나눔스퀘어"/>
              <a:ea typeface="나눔스퀘어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819150" y="372072"/>
            <a:ext cx="2545890" cy="40011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Bold"/>
                <a:ea typeface="나눔스퀘어 Bold"/>
              </a:rPr>
              <a:t>모델 성능 평가 결과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8" name=""/>
          <p:cNvGrpSpPr/>
          <p:nvPr/>
        </p:nvGrpSpPr>
        <p:grpSpPr>
          <a:xfrm rot="0">
            <a:off x="1042459" y="1022620"/>
            <a:ext cx="5378314" cy="318500"/>
            <a:chOff x="1042459" y="1022620"/>
            <a:chExt cx="5378314" cy="318500"/>
          </a:xfrm>
        </p:grpSpPr>
        <p:sp>
          <p:nvSpPr>
            <p:cNvPr id="26" name=""/>
            <p:cNvSpPr txBox="1"/>
            <p:nvPr/>
          </p:nvSpPr>
          <p:spPr>
            <a:xfrm>
              <a:off x="1114572" y="1022620"/>
              <a:ext cx="5306202" cy="3185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mIoU </a:t>
              </a:r>
              <a:r>
  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계산 및 시각화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7" name=""/>
            <p:cNvSpPr/>
            <p:nvPr/>
          </p:nvSpPr>
          <p:spPr>
            <a:xfrm>
              <a:off x="1042459" y="1085850"/>
              <a:ext cx="33412" cy="211666"/>
            </a:xfrm>
            <a:prstGeom prst="rect">
              <a:avLst/>
            </a:prstGeom>
            <a:solidFill>
              <a:srgbClr val="ed7d31">
                <a:alpha val="100000"/>
              </a:srgbClr>
            </a:solidFill>
            <a:ln w="12700" cap="flat" cmpd="sng" algn="ctr">
              <a:solidFill>
                <a:srgbClr val="f28d0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8d01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447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 txBox="1"/>
          <p:nvPr/>
        </p:nvSpPr>
        <p:spPr>
          <a:xfrm>
            <a:off x="900172" y="1476984"/>
            <a:ext cx="7632266" cy="2165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945139" y="1456109"/>
            <a:ext cx="4928165" cy="875611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300" b="1">
                <a:latin typeface="나눔스퀘어"/>
                <a:ea typeface="나눔스퀘어"/>
              </a:rPr>
              <a:t>1.</a:t>
            </a:r>
            <a:r>
              <a:rPr lang="ko-KR" altLang="en-US" sz="1300" b="1">
                <a:latin typeface="나눔스퀘어"/>
                <a:ea typeface="나눔스퀘어"/>
              </a:rPr>
              <a:t> 이미지 예측:</a:t>
            </a:r>
            <a:endParaRPr lang="ko-KR" altLang="en-US" sz="13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>
                <a:latin typeface="나눔스퀘어"/>
                <a:ea typeface="나눔스퀘어"/>
              </a:rPr>
              <a:t>각 이미지에 대해 모델을 사용하여 예측을 수행</a:t>
            </a:r>
            <a:endParaRPr lang="ko-KR" altLang="en-US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>
                <a:latin typeface="나눔스퀘어"/>
                <a:ea typeface="나눔스퀘어"/>
              </a:rPr>
              <a:t>model.predict(img, save=False)는 이미지를 입력으로 받아 예측된 마스크를 반환</a:t>
            </a:r>
            <a:endParaRPr lang="ko-KR" altLang="en-US" sz="1300">
              <a:latin typeface="나눔스퀘어"/>
              <a:ea typeface="나눔스퀘어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7660" y="3766358"/>
            <a:ext cx="9621897" cy="2771933"/>
          </a:xfrm>
          <a:prstGeom prst="rect">
            <a:avLst/>
          </a:prstGeom>
        </p:spPr>
      </p:pic>
      <p:sp>
        <p:nvSpPr>
          <p:cNvPr id="26" name="TextBox 1"/>
          <p:cNvSpPr txBox="1"/>
          <p:nvPr/>
        </p:nvSpPr>
        <p:spPr>
          <a:xfrm>
            <a:off x="819150" y="372072"/>
            <a:ext cx="2545890" cy="40011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Bold"/>
                <a:ea typeface="나눔스퀘어 Bold"/>
              </a:rPr>
              <a:t>3. 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Bold"/>
                <a:ea typeface="나눔스퀘어 Bold"/>
              </a:rPr>
              <a:t>모델 성능 평가 결과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28" name=""/>
          <p:cNvGrpSpPr/>
          <p:nvPr/>
        </p:nvGrpSpPr>
        <p:grpSpPr>
          <a:xfrm rot="0">
            <a:off x="1042459" y="1022620"/>
            <a:ext cx="6908267" cy="318500"/>
            <a:chOff x="1042459" y="1022620"/>
            <a:chExt cx="6908267" cy="318500"/>
          </a:xfrm>
        </p:grpSpPr>
        <p:sp>
          <p:nvSpPr>
            <p:cNvPr id="29" name=""/>
            <p:cNvSpPr txBox="1"/>
            <p:nvPr/>
          </p:nvSpPr>
          <p:spPr>
            <a:xfrm>
              <a:off x="1114572" y="1022620"/>
              <a:ext cx="6836155" cy="3185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1500" b="1">
                  <a:latin typeface="나눔스퀘어"/>
                  <a:ea typeface="나눔스퀘어"/>
                </a:rPr>
                <a:t>생성된 모델로 </a:t>
              </a:r>
              <a:r>
                <a:rPr lang="en-US" altLang="ko-KR" sz="1500" b="1">
                  <a:latin typeface="나눔스퀘어"/>
                  <a:ea typeface="나눔스퀘어"/>
                </a:rPr>
                <a:t>test</a:t>
              </a:r>
              <a:r>
                <a:rPr lang="ko-KR" altLang="en-US" sz="1500" b="1">
                  <a:latin typeface="나눔스퀘어"/>
                  <a:ea typeface="나눔스퀘어"/>
                </a:rPr>
                <a:t> 폴더 내부 이미지를 사용하여 예측된 마스크 파일을 생성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30" name=""/>
            <p:cNvSpPr/>
            <p:nvPr/>
          </p:nvSpPr>
          <p:spPr>
            <a:xfrm>
              <a:off x="1042459" y="1085850"/>
              <a:ext cx="33412" cy="211666"/>
            </a:xfrm>
            <a:prstGeom prst="rect">
              <a:avLst/>
            </a:prstGeom>
            <a:solidFill>
              <a:srgbClr val="ed7d31">
                <a:alpha val="100000"/>
              </a:srgbClr>
            </a:solidFill>
            <a:ln w="12700" cap="flat" cmpd="sng" algn="ctr">
              <a:solidFill>
                <a:srgbClr val="f28d0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8d01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34" name=""/>
          <p:cNvSpPr txBox="1"/>
          <p:nvPr/>
        </p:nvSpPr>
        <p:spPr>
          <a:xfrm>
            <a:off x="6095999" y="1450156"/>
            <a:ext cx="4928165" cy="881564"/>
          </a:xfrm>
          <a:prstGeom prst="rect">
            <a:avLst/>
          </a:prstGeom>
          <a:ln w="1905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마스크 리사이즈: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예측된 마스크는 원본 이미지 크기로 리사이즈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943948" y="2597442"/>
            <a:ext cx="4928166" cy="877278"/>
          </a:xfrm>
          <a:prstGeom prst="rect">
            <a:avLst/>
          </a:prstGeom>
          <a:ln w="1905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마스크 결합: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예측된 마스크를 하나의 마스크로 결합  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 과정에서 combined_mask라는 빈 마스크를 생성하고, 각 클래스 별로 예측된 마스크를 이 마스크에 할당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6095999" y="2601014"/>
            <a:ext cx="4928165" cy="875629"/>
          </a:xfrm>
          <a:prstGeom prst="rect">
            <a:avLst/>
          </a:prstGeom>
          <a:ln w="1905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클래스 ID에 따른 값 할당: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예측된 객체의 클래스 ID를 사용하여 class_map에서 해당 클래스의 값을 가져와, 마스크에서 해당 클래스 영역에 그 값을 할당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803435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D1A8FD-66CE-D662-0BC9-960AA9102E53}"/>
              </a:ext>
            </a:extLst>
          </p:cNvPr>
          <p:cNvCxnSpPr>
            <a:cxnSpLocks/>
          </p:cNvCxnSpPr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D7499F-8E8E-A162-1F8E-115E8E3CF918}"/>
              </a:ext>
            </a:extLst>
          </p:cNvPr>
          <p:cNvSpPr txBox="1"/>
          <p:nvPr/>
        </p:nvSpPr>
        <p:spPr>
          <a:xfrm>
            <a:off x="819150" y="372072"/>
            <a:ext cx="2545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모델 성능 평가 결과</a:t>
            </a: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71645" y="2586823"/>
            <a:ext cx="7004102" cy="3457038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1000546" y="1590222"/>
            <a:ext cx="8566859" cy="72244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 b="1">
                <a:latin typeface="나눔스퀘어"/>
                <a:ea typeface="나눔스퀘어"/>
              </a:rPr>
              <a:t>예측된 마스크 이미지와 실제 마스크 이미지를 비교하여 mIoU 값을 계산하고 출력 </a:t>
            </a:r>
            <a:endParaRPr lang="ko-KR" altLang="en-US" sz="1400" b="1"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 sz="14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400" b="1">
                <a:latin typeface="나눔스퀘어"/>
                <a:ea typeface="나눔스퀘어"/>
              </a:rPr>
              <a:t>mIoU : 0.8825</a:t>
            </a:r>
            <a:endParaRPr lang="en-US" altLang="ko-KR" sz="1400" b="1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mIoU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계산 및 시각화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ln>
            <a:solidFill>
              <a:srgbClr val="f28d01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28d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34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5458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3. </a:t>
            </a:r>
            <a:r>
              <a:rPr lang="ko-KR" altLang="en-US" sz="2000">
                <a:latin typeface="나눔스퀘어 Bold"/>
                <a:ea typeface="나눔스퀘어 Bold"/>
              </a:rPr>
              <a:t>모델 성능 평가 결과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 l="1500" r="2890"/>
          <a:stretch>
            <a:fillRect/>
          </a:stretch>
        </p:blipFill>
        <p:spPr>
          <a:xfrm>
            <a:off x="952499" y="1444589"/>
            <a:ext cx="7036226" cy="314200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l="5740" t="10010" b="9780"/>
          <a:stretch>
            <a:fillRect/>
          </a:stretch>
        </p:blipFill>
        <p:spPr>
          <a:xfrm>
            <a:off x="8328740" y="2123995"/>
            <a:ext cx="2819308" cy="1441487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 b="1">
                <a:latin typeface="나눔스퀘어"/>
                <a:ea typeface="나눔스퀘어"/>
              </a:rPr>
              <a:t>클래스별 성능 지표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17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114572" y="4804003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평균 추론 시간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19" name=""/>
          <p:cNvSpPr/>
          <p:nvPr/>
        </p:nvSpPr>
        <p:spPr>
          <a:xfrm>
            <a:off x="1042459" y="4867233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214896" y="5367194"/>
            <a:ext cx="6378098" cy="315567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6aa41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모든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test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이미지 폴더에 대하여 세그멘테이션을 수행하고 평균 추론 시간을 계산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12307" y="5873758"/>
            <a:ext cx="6211166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548890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3. </a:t>
            </a:r>
            <a:r>
              <a:rPr lang="ko-KR" altLang="en-US" sz="2000">
                <a:latin typeface="나눔스퀘어 Bold"/>
                <a:ea typeface="나눔스퀘어 Bold"/>
              </a:rPr>
              <a:t>모델 성능 평가 결과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214896" y="1986434"/>
            <a:ext cx="6104203" cy="319702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6aa4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latin typeface="나눔스퀘어"/>
                <a:ea typeface="나눔스퀘어"/>
              </a:rPr>
              <a:t>가</a:t>
            </a:r>
            <a:r>
              <a:rPr lang="en-US" altLang="ko-KR" sz="1500">
                <a:latin typeface="나눔스퀘어"/>
                <a:ea typeface="나눔스퀘어"/>
              </a:rPr>
              <a:t>.</a:t>
            </a:r>
            <a:r>
              <a:rPr lang="ko-KR" altLang="en-US" sz="1500">
                <a:latin typeface="나눔스퀘어"/>
                <a:ea typeface="나눔스퀘어"/>
              </a:rPr>
              <a:t> 클래스별 색을 설정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211721" y="2660719"/>
            <a:ext cx="6104353" cy="318701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6aa4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latin typeface="나눔스퀘어"/>
                <a:ea typeface="나눔스퀘어"/>
              </a:rPr>
              <a:t>나</a:t>
            </a:r>
            <a:r>
              <a:rPr lang="en-US" altLang="ko-KR" sz="1500">
                <a:latin typeface="나눔스퀘어"/>
                <a:ea typeface="나눔스퀘어"/>
              </a:rPr>
              <a:t>.</a:t>
            </a:r>
            <a:r>
              <a:rPr lang="ko-KR" altLang="en-US" sz="1500">
                <a:latin typeface="나눔스퀘어"/>
                <a:ea typeface="나눔스퀘어"/>
              </a:rPr>
              <a:t> results = model.predict(source=image_rgb)</a:t>
            </a:r>
            <a:r>
              <a:rPr lang="en-US" altLang="ko-KR" sz="1500">
                <a:latin typeface="나눔스퀘어"/>
                <a:ea typeface="나눔스퀘어"/>
              </a:rPr>
              <a:t>,</a:t>
            </a:r>
            <a:r>
              <a:rPr lang="ko-KR" altLang="en-US" sz="1500">
                <a:latin typeface="나눔스퀘어"/>
                <a:ea typeface="나눔스퀘어"/>
              </a:rPr>
              <a:t> 모델 예측을 수행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1214900" y="3333406"/>
            <a:ext cx="6104203" cy="31972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6aa4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latin typeface="나눔스퀘어"/>
                <a:ea typeface="나눔스퀘어"/>
              </a:rPr>
              <a:t>다</a:t>
            </a:r>
            <a:r>
              <a:rPr lang="en-US" altLang="ko-KR" sz="1500">
                <a:latin typeface="나눔스퀘어"/>
                <a:ea typeface="나눔스퀘어"/>
              </a:rPr>
              <a:t>.</a:t>
            </a:r>
            <a:r>
              <a:rPr lang="ko-KR" altLang="en-US" sz="1500">
                <a:latin typeface="나눔스퀘어"/>
                <a:ea typeface="나눔스퀘어"/>
              </a:rPr>
              <a:t> 예측 결과에서 마스크 및 클래스 정보 추출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233948" y="4682014"/>
            <a:ext cx="6104203" cy="31972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6aa4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latin typeface="나눔스퀘어"/>
                <a:ea typeface="나눔스퀘어"/>
              </a:rPr>
              <a:t>마</a:t>
            </a:r>
            <a:r>
              <a:rPr lang="en-US" altLang="ko-KR" sz="1500">
                <a:latin typeface="나눔스퀘어"/>
                <a:ea typeface="나눔스퀘어"/>
              </a:rPr>
              <a:t>.</a:t>
            </a:r>
            <a:r>
              <a:rPr lang="ko-KR" altLang="en-US" sz="1500">
                <a:latin typeface="나눔스퀘어"/>
                <a:ea typeface="나눔스퀘어"/>
              </a:rPr>
              <a:t> 결과 시각화 및 저장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1224422" y="4007710"/>
            <a:ext cx="6104203" cy="31972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6aa4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>
                <a:latin typeface="나눔스퀘어"/>
                <a:ea typeface="나눔스퀘어"/>
              </a:rPr>
              <a:t>라</a:t>
            </a:r>
            <a:r>
              <a:rPr lang="en-US" altLang="ko-KR" sz="1500">
                <a:latin typeface="나눔스퀘어"/>
                <a:ea typeface="나눔스퀘어"/>
              </a:rPr>
              <a:t>.</a:t>
            </a:r>
            <a:r>
              <a:rPr lang="ko-KR" altLang="en-US" sz="1500">
                <a:latin typeface="나눔스퀘어"/>
                <a:ea typeface="나눔스퀘어"/>
              </a:rPr>
              <a:t> 마스크를 원본 이미지에 오버레이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 b="1">
                <a:latin typeface="나눔스퀘어"/>
                <a:ea typeface="나눔스퀘어"/>
              </a:rPr>
              <a:t>최종 모델을 사용하여 이미지 세그멘테이션 결과 시각화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23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43828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47" y="372072"/>
            <a:ext cx="3720468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3. </a:t>
            </a:r>
            <a:r>
              <a:rPr lang="ko-KR" altLang="en-US" sz="2000">
                <a:latin typeface="나눔스퀘어 Bold"/>
                <a:ea typeface="나눔스퀘어 Bold"/>
              </a:rPr>
              <a:t>모델 성능 평가 결과</a:t>
            </a:r>
            <a:r>
              <a:rPr lang="en-US" altLang="ko-KR" sz="2000">
                <a:latin typeface="나눔스퀘어 Bold"/>
                <a:ea typeface="나눔스퀘어 Bold"/>
              </a:rPr>
              <a:t>(</a:t>
            </a:r>
            <a:r>
              <a:rPr lang="ko-KR" altLang="en-US" sz="2000">
                <a:latin typeface="나눔스퀘어 Bold"/>
                <a:ea typeface="나눔스퀘어 Bold"/>
              </a:rPr>
              <a:t>데이터 셋</a:t>
            </a:r>
            <a:r>
              <a:rPr lang="en-US" altLang="ko-KR" sz="2000">
                <a:latin typeface="나눔스퀘어 Bold"/>
                <a:ea typeface="나눔스퀘어 Bold"/>
              </a:rPr>
              <a:t>)</a:t>
            </a:r>
            <a:endParaRPr lang="en-US" altLang="ko-KR" sz="2000">
              <a:latin typeface="나눔스퀘어 Bold"/>
              <a:ea typeface="나눔스퀘어 Bold"/>
            </a:endParaRPr>
          </a:p>
        </p:txBody>
      </p:sp>
      <p:pic>
        <p:nvPicPr>
          <p:cNvPr id="1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6310" y="1216147"/>
            <a:ext cx="3778046" cy="2359451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1276" y="3538121"/>
            <a:ext cx="3727798" cy="232807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57693" y="3546297"/>
            <a:ext cx="3793075" cy="2368837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9013" y="1216147"/>
            <a:ext cx="3754779" cy="234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5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47" y="372072"/>
            <a:ext cx="3720468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3. </a:t>
            </a:r>
            <a:r>
              <a:rPr lang="ko-KR" altLang="en-US" sz="2000">
                <a:latin typeface="나눔스퀘어 Bold"/>
                <a:ea typeface="나눔스퀘어 Bold"/>
              </a:rPr>
              <a:t>모델 성능 평가 결과</a:t>
            </a:r>
            <a:r>
              <a:rPr lang="en-US" altLang="ko-KR" sz="2000">
                <a:latin typeface="나눔스퀘어 Bold"/>
                <a:ea typeface="나눔스퀘어 Bold"/>
              </a:rPr>
              <a:t>(</a:t>
            </a:r>
            <a:r>
              <a:rPr lang="ko-KR" altLang="en-US" sz="2000">
                <a:latin typeface="나눔스퀘어 Bold"/>
                <a:ea typeface="나눔스퀘어 Bold"/>
              </a:rPr>
              <a:t>데이터 셋</a:t>
            </a:r>
            <a:r>
              <a:rPr lang="en-US" altLang="ko-KR" sz="2000">
                <a:latin typeface="나눔스퀘어 Bold"/>
                <a:ea typeface="나눔스퀘어 Bold"/>
              </a:rPr>
              <a:t>)</a:t>
            </a:r>
            <a:endParaRPr lang="en-US" altLang="ko-KR" sz="2000">
              <a:latin typeface="나눔스퀘어 Bold"/>
              <a:ea typeface="나눔스퀘어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1891" y="1179156"/>
            <a:ext cx="3784527" cy="2363498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33397" y="1216147"/>
            <a:ext cx="3732698" cy="233113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7267" y="3541911"/>
            <a:ext cx="3782623" cy="2362309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24148" y="3528040"/>
            <a:ext cx="3751163" cy="23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6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45" y="372072"/>
            <a:ext cx="5502552" cy="388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3. </a:t>
            </a:r>
            <a:r>
              <a:rPr lang="ko-KR" altLang="en-US" sz="2000">
                <a:latin typeface="나눔스퀘어 Bold"/>
                <a:ea typeface="나눔스퀘어 Bold"/>
              </a:rPr>
              <a:t>모델 성능 평가 결과</a:t>
            </a:r>
            <a:r>
              <a:rPr lang="en-US" altLang="ko-KR" sz="2000">
                <a:latin typeface="나눔스퀘어 Bold"/>
                <a:ea typeface="나눔스퀘어 Bold"/>
              </a:rPr>
              <a:t>(</a:t>
            </a:r>
            <a:r>
              <a:rPr lang="ko-KR" altLang="en-US" sz="2000">
                <a:latin typeface="나눔스퀘어 Bold"/>
                <a:ea typeface="나눔스퀘어 Bold"/>
              </a:rPr>
              <a:t>일반화 성능 검증</a:t>
            </a:r>
            <a:r>
              <a:rPr lang="en-US" altLang="ko-KR" sz="2000">
                <a:latin typeface="나눔스퀘어 Bold"/>
                <a:ea typeface="나눔스퀘어 Bold"/>
              </a:rPr>
              <a:t>/</a:t>
            </a:r>
            <a:r>
              <a:rPr lang="ko-KR" altLang="en-US" sz="2000">
                <a:latin typeface="나눔스퀘어 Bold"/>
                <a:ea typeface="나눔스퀘어 Bold"/>
              </a:rPr>
              <a:t>국내</a:t>
            </a:r>
            <a:r>
              <a:rPr lang="en-US" altLang="ko-KR" sz="2000">
                <a:latin typeface="나눔스퀘어 Bold"/>
                <a:ea typeface="나눔스퀘어 Bold"/>
              </a:rPr>
              <a:t>)</a:t>
            </a:r>
            <a:endParaRPr lang="en-US" altLang="ko-KR" sz="2000">
              <a:latin typeface="나눔스퀘어 Bold"/>
              <a:ea typeface="나눔스퀘어 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24701" y="1219372"/>
            <a:ext cx="3996004" cy="2664002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14239" y="1228520"/>
            <a:ext cx="3986939" cy="2654530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10192" y="3892211"/>
            <a:ext cx="3997241" cy="2365203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1647" y="3887193"/>
            <a:ext cx="3986662" cy="236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0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45" y="372072"/>
            <a:ext cx="5568781" cy="388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3. </a:t>
            </a:r>
            <a:r>
              <a:rPr lang="ko-KR" altLang="en-US" sz="2000">
                <a:latin typeface="나눔스퀘어 Bold"/>
                <a:ea typeface="나눔스퀘어 Bold"/>
              </a:rPr>
              <a:t>모델 성능 평가 결과</a:t>
            </a:r>
            <a:r>
              <a:rPr lang="en-US" altLang="ko-KR" sz="2000">
                <a:latin typeface="나눔스퀘어 Bold"/>
                <a:ea typeface="나눔스퀘어 Bold"/>
              </a:rPr>
              <a:t>(</a:t>
            </a:r>
            <a:r>
              <a:rPr lang="ko-KR" altLang="en-US" sz="2000">
                <a:latin typeface="나눔스퀘어 Bold"/>
                <a:ea typeface="나눔스퀘어 Bold"/>
              </a:rPr>
              <a:t>일반화 성능 검증</a:t>
            </a:r>
            <a:r>
              <a:rPr lang="en-US" altLang="ko-KR" sz="2000">
                <a:latin typeface="나눔스퀘어 Bold"/>
                <a:ea typeface="나눔스퀘어 Bold"/>
              </a:rPr>
              <a:t>/</a:t>
            </a:r>
            <a:r>
              <a:rPr lang="ko-KR" altLang="en-US" sz="2000">
                <a:latin typeface="나눔스퀘어 Bold"/>
                <a:ea typeface="나눔스퀘어 Bold"/>
              </a:rPr>
              <a:t>해외</a:t>
            </a:r>
            <a:r>
              <a:rPr lang="en-US" altLang="ko-KR" sz="2000">
                <a:latin typeface="나눔스퀘어 Bold"/>
                <a:ea typeface="나눔스퀘어 Bold"/>
              </a:rPr>
              <a:t>)</a:t>
            </a:r>
            <a:endParaRPr lang="en-US" altLang="ko-KR" sz="2000">
              <a:latin typeface="나눔스퀘어 Bold"/>
              <a:ea typeface="나눔스퀘어 Bold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9527" y="1182703"/>
            <a:ext cx="4371386" cy="2444258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39112" y="1197357"/>
            <a:ext cx="4563356" cy="2422798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29587" y="3630762"/>
            <a:ext cx="4360359" cy="2891903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8567" y="3637913"/>
            <a:ext cx="4357596" cy="28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5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D7499F-8E8E-A162-1F8E-115E8E3CF918}"/>
              </a:ext>
            </a:extLst>
          </p:cNvPr>
          <p:cNvSpPr txBox="1"/>
          <p:nvPr/>
        </p:nvSpPr>
        <p:spPr>
          <a:xfrm>
            <a:off x="819150" y="372072"/>
            <a:ext cx="2779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환경설정 및 코드 설명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2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570919" y="1879207"/>
            <a:ext cx="3490278" cy="3691013"/>
          </a:xfrm>
          <a:prstGeom prst="rect">
            <a:avLst/>
          </a:prstGeom>
          <a:solidFill>
            <a:schemeClr val="lt1"/>
          </a:solidFill>
          <a:ln w="19050">
            <a:solidFill>
              <a:srgbClr val="ff843a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개발 환경 및 설정</a:t>
            </a:r>
            <a:endParaRPr lang="en-US" altLang="ko-KR" sz="1500" b="1">
              <a:latin typeface="나눔스퀘어"/>
              <a:ea typeface="나눔스퀘어"/>
            </a:endParaRPr>
          </a:p>
          <a:p>
            <a:pPr>
              <a:defRPr/>
            </a:pP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300">
                <a:latin typeface="나눔스퀘어"/>
                <a:ea typeface="나눔스퀘어"/>
              </a:rPr>
              <a:t>개발 </a:t>
            </a:r>
            <a:r>
              <a:rPr lang="en-US" altLang="ko-KR" sz="1300">
                <a:latin typeface="나눔스퀘어"/>
                <a:ea typeface="나눔스퀘어"/>
              </a:rPr>
              <a:t>OS : window 11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개발 언어: Python 3.8.19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GPU: NVIDIA GeForce RTX 4070 Laptop GPU (8,188 MiB)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CUDA 버전: 11.8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cuDNN 버전: 8.8.1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CPU: AMD Ryzen 7 8845HS w/ Radeon 780M Graphics /3.80 GHz/ 16 CPUs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메모리: 31.3 GB RAM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디스크 공간: 588.3 GB 사용 중 / 953.0 GB 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딥러닝 프레임워크: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Ultralytics YOLOv8 8.2.76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PyTorch 2.4.0 + cu118</a:t>
            </a:r>
            <a:endParaRPr lang="en-US" altLang="ko-KR" sz="1300">
              <a:latin typeface="나눔스퀘어"/>
              <a:ea typeface="나눔스퀘어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519958" y="1877116"/>
            <a:ext cx="3490454" cy="3693104"/>
          </a:xfrm>
          <a:prstGeom prst="rect">
            <a:avLst/>
          </a:prstGeom>
          <a:solidFill>
            <a:schemeClr val="lt1"/>
          </a:solidFill>
          <a:ln w="19050">
            <a:solidFill>
              <a:srgbClr val="ff843a"/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라이브러리 </a:t>
            </a:r>
            <a:r>
              <a:rPr lang="ko-KR" altLang="en-US" sz="1500" b="1">
                <a:latin typeface="나눔스퀘어"/>
                <a:ea typeface="나눔스퀘어"/>
              </a:rPr>
              <a:t>버전</a:t>
            </a:r>
            <a:endParaRPr lang="ko-KR" altLang="en-US" sz="1500" b="1">
              <a:latin typeface="나눔스퀘어"/>
              <a:ea typeface="나눔스퀘어"/>
            </a:endParaRPr>
          </a:p>
          <a:p>
            <a:pPr>
              <a:defRPr/>
            </a:pPr>
            <a:endParaRPr lang="ko-KR" altLang="en-US" sz="14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데이터 처리 및 컴퓨터 비전: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OpenCV 4.9.0.80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NumPy 1.24.4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Albumentations 1.3.0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데이터 시각화: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Matplotlib 3.7.5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IPython Display 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tqdm 4.65.0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Pillow 9.4.0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파일 형식 및 데이터 관리: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JSON 2.0.9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설정 및 초기화 정보</a:t>
            </a:r>
            <a:endParaRPr lang="en-US" altLang="ko-KR" sz="13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300">
                <a:latin typeface="나눔스퀘어"/>
                <a:ea typeface="나눔스퀘어"/>
              </a:rPr>
              <a:t>Ultralytics YOLOv8: Setup complete</a:t>
            </a:r>
            <a:r>
              <a:rPr lang="en-US" altLang="ko-KR" sz="1000">
                <a:latin typeface="나눔스퀘어"/>
                <a:ea typeface="나눔스퀘어"/>
              </a:rPr>
              <a:t> </a:t>
            </a:r>
            <a:endParaRPr lang="en-US" altLang="ko-KR" sz="1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500" b="1">
                <a:latin typeface="나눔스퀘어"/>
                <a:ea typeface="나눔스퀘어"/>
              </a:rPr>
              <a:t>개발 언어</a:t>
            </a:r>
            <a:r>
              <a:rPr lang="en-US" altLang="ko-KR" sz="1500" b="1">
                <a:latin typeface="나눔스퀘어"/>
                <a:ea typeface="나눔스퀘어"/>
              </a:rPr>
              <a:t>, </a:t>
            </a:r>
            <a:r>
              <a:rPr lang="ko-KR" altLang="en-US" sz="1500" b="1">
                <a:latin typeface="나눔스퀘어"/>
                <a:ea typeface="나눔스퀘어"/>
              </a:rPr>
              <a:t>프레임워크</a:t>
            </a:r>
            <a:r>
              <a:rPr lang="en-US" altLang="ko-KR" sz="1500" b="1">
                <a:latin typeface="나눔스퀘어"/>
                <a:ea typeface="나눔스퀘어"/>
              </a:rPr>
              <a:t>, </a:t>
            </a:r>
            <a:r>
              <a:rPr lang="ko-KR" altLang="en-US" sz="1500" b="1">
                <a:latin typeface="나눔스퀘어"/>
                <a:ea typeface="나눔스퀘어"/>
              </a:rPr>
              <a:t>사용 라이브러리</a:t>
            </a:r>
            <a:r>
              <a:rPr lang="en-US" altLang="ko-KR" sz="1500" b="1">
                <a:latin typeface="나눔스퀘어"/>
                <a:ea typeface="나눔스퀘어"/>
              </a:rPr>
              <a:t>, </a:t>
            </a:r>
            <a:r>
              <a:rPr lang="ko-KR" altLang="en-US" sz="1500" b="1">
                <a:latin typeface="나눔스퀘어"/>
                <a:ea typeface="나눔스퀘어"/>
              </a:rPr>
              <a:t>개발환경</a:t>
            </a:r>
            <a:r>
              <a:rPr lang="en-US" altLang="ko-KR" sz="1500" b="1">
                <a:latin typeface="나눔스퀘어"/>
                <a:ea typeface="나눔스퀘어"/>
              </a:rPr>
              <a:t>  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8490341" y="2467479"/>
            <a:ext cx="2866034" cy="151206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표준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라이브러리 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os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cv2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json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time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subprocess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66666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3D1A8FD-66CE-D662-0BC9-960AA9102E53}"/>
              </a:ext>
            </a:extLst>
          </p:cNvPr>
          <p:cNvCxnSpPr>
            <a:cxnSpLocks/>
          </p:cNvCxnSpPr>
          <p:nvPr/>
        </p:nvCxnSpPr>
        <p:spPr>
          <a:xfrm>
            <a:off x="819150" y="3251200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D7499F-8E8E-A162-1F8E-115E8E3CF918}"/>
              </a:ext>
            </a:extLst>
          </p:cNvPr>
          <p:cNvSpPr txBox="1"/>
          <p:nvPr/>
        </p:nvSpPr>
        <p:spPr>
          <a:xfrm>
            <a:off x="819150" y="904846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목차</a:t>
            </a:r>
          </a:p>
        </p:txBody>
      </p:sp>
      <p:sp>
        <p:nvSpPr>
          <p:cNvPr id="3" name="타원 2"/>
          <p:cNvSpPr/>
          <p:nvPr/>
        </p:nvSpPr>
        <p:spPr>
          <a:xfrm>
            <a:off x="984250" y="2582182"/>
            <a:ext cx="1445855" cy="12872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28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sz="16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  <a:latin typeface="나눔스퀘어 Bold"/>
                <a:ea typeface="나눔스퀘어 Bold"/>
              </a:rPr>
              <a:t>1. </a:t>
            </a:r>
            <a:br>
              <a:rPr lang="en-US" altLang="ko-KR" sz="1600">
                <a:solidFill>
                  <a:schemeClr val="tx1"/>
                </a:solidFill>
                <a:latin typeface="나눔스퀘어 Bold"/>
                <a:ea typeface="나눔스퀘어 Bold"/>
              </a:rPr>
            </a:br>
            <a:r>
              <a:rPr lang="ko-KR" altLang="en-US" sz="1600">
                <a:solidFill>
                  <a:schemeClr val="tx1"/>
                </a:solidFill>
                <a:latin typeface="나눔스퀘어 Bold"/>
                <a:ea typeface="나눔스퀘어 Bold"/>
              </a:rPr>
              <a:t>데이터 </a:t>
            </a:r>
            <a:endParaRPr lang="ko-KR" altLang="en-US" sz="16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나눔스퀘어 Bold"/>
                <a:ea typeface="나눔스퀘어 Bold"/>
              </a:rPr>
              <a:t>전처리</a:t>
            </a:r>
            <a:endParaRPr lang="ko-KR" altLang="en-US" sz="16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endParaRPr lang="ko-KR" altLang="en-US" sz="1600">
              <a:solidFill>
                <a:schemeClr val="tx1"/>
              </a:solidFill>
              <a:latin typeface="나눔스퀘어 Bold"/>
              <a:ea typeface="나눔스퀘어 Bold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206190" y="2582182"/>
            <a:ext cx="1445855" cy="12872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28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  <a:latin typeface="나눔스퀘어 Bold"/>
                <a:ea typeface="나눔스퀘어 Bold"/>
              </a:rPr>
              <a:t>2. </a:t>
            </a:r>
            <a:endParaRPr lang="en-US" altLang="ko-KR" sz="16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나눔스퀘어 Bold"/>
                <a:ea typeface="나눔스퀘어 Bold"/>
              </a:rPr>
              <a:t>모델 구축 및 검증</a:t>
            </a:r>
            <a:r>
              <a:rPr lang="en-US" altLang="ko-KR" sz="1600">
                <a:solidFill>
                  <a:schemeClr val="tx1"/>
                </a:solidFill>
                <a:latin typeface="나눔스퀘어 Bold"/>
                <a:ea typeface="나눔스퀘어 Bold"/>
              </a:rPr>
              <a:t> </a:t>
            </a:r>
            <a:endParaRPr lang="ko-KR" altLang="en-US" sz="1600">
              <a:solidFill>
                <a:schemeClr val="tx1"/>
              </a:solidFill>
              <a:latin typeface="나눔스퀘어 Bold"/>
              <a:ea typeface="나눔스퀘어 Bold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50068" y="2582182"/>
            <a:ext cx="1445855" cy="12872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28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  <a:latin typeface="나눔스퀘어 Bold"/>
                <a:ea typeface="나눔스퀘어 Bold"/>
              </a:rPr>
              <a:t>4.</a:t>
            </a:r>
            <a:endParaRPr lang="en-US" altLang="ko-KR" sz="16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나눔스퀘어 Bold"/>
                <a:ea typeface="나눔스퀘어 Bold"/>
              </a:rPr>
              <a:t>환경설정 및</a:t>
            </a:r>
            <a:br>
              <a:rPr lang="en-US" altLang="ko-KR" sz="1600">
                <a:solidFill>
                  <a:schemeClr val="tx1"/>
                </a:solidFill>
                <a:latin typeface="나눔스퀘어 Bold"/>
                <a:ea typeface="나눔스퀘어 Bold"/>
              </a:rPr>
            </a:br>
            <a:r>
              <a:rPr lang="ko-KR" altLang="en-US" sz="1600">
                <a:solidFill>
                  <a:schemeClr val="tx1"/>
                </a:solidFill>
                <a:latin typeface="나눔스퀘어 Bold"/>
                <a:ea typeface="나눔스퀘어 Bold"/>
              </a:rPr>
              <a:t>코드 설명</a:t>
            </a:r>
            <a:endParaRPr lang="ko-KR" altLang="en-US" sz="1600">
              <a:solidFill>
                <a:schemeClr val="tx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428129" y="2582182"/>
            <a:ext cx="1445855" cy="1287235"/>
          </a:xfrm>
          <a:prstGeom prst="ellipse">
            <a:avLst/>
          </a:prstGeom>
          <a:solidFill>
            <a:schemeClr val="bg1"/>
          </a:solidFill>
          <a:ln w="28575">
            <a:solidFill>
              <a:srgbClr val="f28d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>
                <a:solidFill>
                  <a:schemeClr val="tx1"/>
                </a:solidFill>
                <a:latin typeface="나눔스퀘어 Bold"/>
                <a:ea typeface="나눔스퀘어 Bold"/>
              </a:rPr>
              <a:t>3.</a:t>
            </a:r>
            <a:endParaRPr lang="en-US" altLang="ko-KR" sz="1600">
              <a:solidFill>
                <a:schemeClr val="tx1"/>
              </a:solidFill>
              <a:latin typeface="나눔스퀘어 Bold"/>
              <a:ea typeface="나눔스퀘어 Bold"/>
            </a:endParaRPr>
          </a:p>
          <a:p>
            <a:pPr algn="ctr">
              <a:defRPr/>
            </a:pPr>
            <a:r>
              <a:rPr lang="ko-KR" altLang="en-US" sz="1600">
                <a:solidFill>
                  <a:schemeClr val="tx1"/>
                </a:solidFill>
                <a:latin typeface="나눔스퀘어 Bold"/>
                <a:ea typeface="나눔스퀘어 Bold"/>
              </a:rPr>
              <a:t>모델 성능 평가 결과</a:t>
            </a:r>
            <a:endParaRPr lang="ko-KR" altLang="en-US" sz="1600">
              <a:solidFill>
                <a:schemeClr val="tx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9" name="타원 12"/>
          <p:cNvSpPr/>
          <p:nvPr/>
        </p:nvSpPr>
        <p:spPr>
          <a:xfrm>
            <a:off x="9749305" y="2593068"/>
            <a:ext cx="1445855" cy="1287235"/>
          </a:xfrm>
          <a:prstGeom prst="ellipse">
            <a:avLst/>
          </a:prstGeom>
          <a:solidFill>
            <a:srgbClr val="ffffff">
              <a:alpha val="100000"/>
            </a:srgbClr>
          </a:solidFill>
          <a:ln w="28575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Bold"/>
                <a:ea typeface="나눔스퀘어 Bold"/>
              </a:rPr>
              <a:t>5.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Bold"/>
              <a:ea typeface="나눔스퀘어 Bold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Bold"/>
                <a:ea typeface="나눔스퀘어 Bold"/>
              </a:rPr>
              <a:t>결과 분석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</p:spTree>
    <p:extLst>
      <p:ext uri="{BB962C8B-B14F-4D97-AF65-F5344CB8AC3E}">
        <p14:creationId xmlns:p14="http://schemas.microsoft.com/office/powerpoint/2010/main" val="379574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87015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3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500" b="1">
                <a:latin typeface="나눔스퀘어"/>
                <a:ea typeface="나눔스퀘어"/>
              </a:rPr>
              <a:t>폴더 구조</a:t>
            </a:r>
            <a:endParaRPr lang="ko-KR" altLang="en-US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6552973" y="3111022"/>
            <a:ext cx="2070324" cy="317978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코드 디렉토리 파일 구조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97367" y="1131356"/>
            <a:ext cx="3132888" cy="54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87015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3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1,</a:t>
            </a:r>
            <a:r>
              <a:rPr lang="ko-KR" altLang="en-US" sz="1500" b="1">
                <a:latin typeface="나눔스퀘어"/>
                <a:ea typeface="나눔스퀘어"/>
              </a:rPr>
              <a:t> </a:t>
            </a:r>
            <a:r>
              <a:rPr lang="en-US" altLang="ko-KR" sz="1500" b="1">
                <a:latin typeface="나눔스퀘어"/>
                <a:ea typeface="나눔스퀘어"/>
              </a:rPr>
              <a:t>2</a:t>
            </a:r>
            <a:r>
              <a:rPr lang="ko-KR" altLang="en-US" sz="1500" b="1">
                <a:latin typeface="나눔스퀘어"/>
                <a:ea typeface="나눔스퀘어"/>
              </a:rPr>
              <a:t>번 셀</a:t>
            </a:r>
            <a:r>
              <a:rPr lang="en-US" altLang="ko-KR" sz="1500" b="1">
                <a:latin typeface="나눔스퀘어"/>
                <a:ea typeface="나눔스퀘어"/>
              </a:rPr>
              <a:t>(</a:t>
            </a:r>
            <a:r>
              <a:rPr lang="ko-KR" altLang="en-US" sz="1500" b="1">
                <a:latin typeface="나눔스퀘어"/>
                <a:ea typeface="나눔스퀘어"/>
              </a:rPr>
              <a:t>라이브러리</a:t>
            </a:r>
            <a:r>
              <a:rPr lang="en-US" altLang="ko-KR" sz="1500" b="1">
                <a:latin typeface="나눔스퀘어"/>
                <a:ea typeface="나눔스퀘어"/>
              </a:rPr>
              <a:t>)</a:t>
            </a:r>
            <a:endParaRPr lang="en-US" altLang="ko-KR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rcRect b="3350"/>
          <a:stretch>
            <a:fillRect/>
          </a:stretch>
        </p:blipFill>
        <p:spPr>
          <a:xfrm>
            <a:off x="1185330" y="1461116"/>
            <a:ext cx="6203601" cy="4675574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7889811" y="1943103"/>
            <a:ext cx="3490454" cy="1835122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라이브러리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호출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필요한 라이브러리를 호출하고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requirment.txt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파일을 생성하여 맞는 버전의 모듈을 설치하도록 설정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학습을 위한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GPU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연결 확인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580082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87015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3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3</a:t>
            </a:r>
            <a:r>
              <a:rPr lang="ko-KR" altLang="en-US" sz="1500" b="1">
                <a:latin typeface="나눔스퀘어"/>
                <a:ea typeface="나눔스퀘어"/>
              </a:rPr>
              <a:t>번 째 셀</a:t>
            </a:r>
            <a:r>
              <a:rPr lang="en-US" altLang="ko-KR" sz="1500" b="1">
                <a:latin typeface="나눔스퀘어"/>
                <a:ea typeface="나눔스퀘어"/>
              </a:rPr>
              <a:t>(YOLO 형식의 어노테이션으로 변환)</a:t>
            </a:r>
            <a:endParaRPr lang="en-US" altLang="ko-KR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878394" y="3783652"/>
            <a:ext cx="3490454" cy="483457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normalize_polygon 함수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객체의 폴리곤 좌표를 이미지 크기에 맞게 정규화</a:t>
            </a:r>
            <a:endPara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rcRect b="85420"/>
          <a:stretch>
            <a:fillRect/>
          </a:stretch>
        </p:blipFill>
        <p:spPr>
          <a:xfrm>
            <a:off x="890065" y="2532743"/>
            <a:ext cx="5064365" cy="792678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rcRect t="15640" b="70930"/>
          <a:stretch>
            <a:fillRect/>
          </a:stretch>
        </p:blipFill>
        <p:spPr>
          <a:xfrm>
            <a:off x="879986" y="4465432"/>
            <a:ext cx="5064365" cy="730350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rcRect t="31080"/>
          <a:stretch>
            <a:fillRect/>
          </a:stretch>
        </p:blipFill>
        <p:spPr>
          <a:xfrm>
            <a:off x="6448875" y="2478256"/>
            <a:ext cx="5064365" cy="3747808"/>
          </a:xfrm>
          <a:prstGeom prst="rect">
            <a:avLst/>
          </a:prstGeom>
        </p:spPr>
      </p:pic>
      <p:sp>
        <p:nvSpPr>
          <p:cNvPr id="20" name=""/>
          <p:cNvSpPr txBox="1"/>
          <p:nvPr/>
        </p:nvSpPr>
        <p:spPr>
          <a:xfrm>
            <a:off x="892266" y="2052004"/>
            <a:ext cx="3490454" cy="28924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클래스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를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YOLO 형식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에 맞춰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숫자 ID로 매핑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6451166" y="1520443"/>
            <a:ext cx="3490454" cy="877951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convert_annotation 함수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JSON 파일을 읽고, 객체의 좌표 정보를 추출하여 정규화한 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다음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YOLO 형식으로 변환하여 텍스트 파일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로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저장</a:t>
            </a:r>
            <a:endPara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9047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87015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3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3</a:t>
            </a:r>
            <a:r>
              <a:rPr lang="ko-KR" altLang="en-US" sz="1500" b="1">
                <a:latin typeface="나눔스퀘어"/>
                <a:ea typeface="나눔스퀘어"/>
              </a:rPr>
              <a:t>번 째 셀</a:t>
            </a:r>
            <a:r>
              <a:rPr lang="en-US" altLang="ko-KR" sz="1500" b="1">
                <a:latin typeface="나눔스퀘어"/>
                <a:ea typeface="나눔스퀘어"/>
              </a:rPr>
              <a:t>(YOLO 형식의 어노테이션으로 변환)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5073" y="1834577"/>
            <a:ext cx="6041861" cy="3011953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7386237" y="2022434"/>
            <a:ext cx="3204704" cy="1671361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process_directory 함수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지정된 디렉토리 내의 JSON 파일을 처리하여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어노테이션 파일을 생성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라벨 파일과 이미지 파일들의 경로들을 설정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지정된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test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training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의 이미지와 라벨 파일로 메인 작업 실행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09853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87015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3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4</a:t>
            </a:r>
            <a:r>
              <a:rPr lang="ko-KR" altLang="en-US" sz="1500" b="1">
                <a:latin typeface="나눔스퀘어"/>
                <a:ea typeface="나눔스퀘어"/>
              </a:rPr>
              <a:t>번 째 셀</a:t>
            </a:r>
            <a:r>
              <a:rPr lang="en-US" altLang="ko-KR" sz="1500" b="1">
                <a:latin typeface="나눔스퀘어"/>
                <a:ea typeface="나눔스퀘어"/>
              </a:rPr>
              <a:t>(mask</a:t>
            </a:r>
            <a:r>
              <a:rPr lang="ko-KR" altLang="en-US" sz="1500" b="1">
                <a:latin typeface="나눔스퀘어"/>
                <a:ea typeface="나눔스퀘어"/>
              </a:rPr>
              <a:t> 파일 생성</a:t>
            </a:r>
            <a:r>
              <a:rPr lang="en-US" altLang="ko-KR" sz="1500" b="1">
                <a:latin typeface="나눔스퀘어"/>
                <a:ea typeface="나눔스퀘어"/>
              </a:rPr>
              <a:t>)</a:t>
            </a:r>
            <a:endParaRPr lang="en-US" altLang="ko-KR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rcRect b="56550"/>
          <a:stretch>
            <a:fillRect/>
          </a:stretch>
        </p:blipFill>
        <p:spPr>
          <a:xfrm>
            <a:off x="1003691" y="3198131"/>
            <a:ext cx="4796186" cy="2314552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rcRect t="45370" b="17660"/>
          <a:stretch>
            <a:fillRect/>
          </a:stretch>
        </p:blipFill>
        <p:spPr>
          <a:xfrm>
            <a:off x="6514133" y="2896054"/>
            <a:ext cx="4796186" cy="1969306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1004486" y="2104071"/>
            <a:ext cx="3204704" cy="87943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create_mask 함수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주어진 이미지 크기와 어노테이션 데이터를 기반으로, 해당 이미지의 세그멘테이션 마스크를 생성합니다.</a:t>
            </a:r>
            <a:endPara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6509028" y="1551167"/>
            <a:ext cx="3204704" cy="107945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process_annotations 함수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주어진 라벨 디렉토리 내의 JSON 파일들을 읽어들이고, 각 파일에 대해 세그멘테이션 마스크를 생성하여 지정된 디렉토리에 저장합니다.</a:t>
            </a:r>
            <a:endPara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6538056" y="5086758"/>
            <a:ext cx="3204704" cy="483462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test 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폴더 내부 이미지와 라벨 파일의 경로를 설정 하고 메인 작업 수행</a:t>
            </a:r>
            <a:endPara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23523" y="5689280"/>
            <a:ext cx="5096587" cy="80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5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7992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2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5</a:t>
            </a:r>
            <a:r>
              <a:rPr lang="ko-KR" altLang="en-US" sz="1500" b="1">
                <a:latin typeface="나눔스퀘어"/>
                <a:ea typeface="나눔스퀘어"/>
              </a:rPr>
              <a:t>번 째 셀</a:t>
            </a:r>
            <a:r>
              <a:rPr lang="en-US" altLang="ko-KR" sz="1500" b="1">
                <a:latin typeface="나눔스퀘어"/>
                <a:ea typeface="나눔스퀘어"/>
              </a:rPr>
              <a:t>(</a:t>
            </a:r>
            <a:r>
              <a:rPr lang="ko-KR" altLang="en-US" sz="1500" b="1">
                <a:latin typeface="나눔스퀘어"/>
                <a:ea typeface="나눔스퀘어"/>
              </a:rPr>
              <a:t>하이퍼파라미터 설정 및 모델 학습</a:t>
            </a:r>
            <a:r>
              <a:rPr lang="en-US" altLang="ko-KR" sz="1500" b="1">
                <a:latin typeface="나눔스퀘어"/>
                <a:ea typeface="나눔스퀘어"/>
              </a:rPr>
              <a:t>)</a:t>
            </a:r>
            <a:endParaRPr lang="en-US" altLang="ko-KR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5481" y="1546678"/>
            <a:ext cx="6029873" cy="4617355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7388957" y="2946444"/>
            <a:ext cx="3204704" cy="490176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하이퍼파라미터의 변수 값들을 설정하고 설정된 변수 값에 따라 모델 학습</a:t>
            </a:r>
            <a:endPara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54829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7992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2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6</a:t>
            </a:r>
            <a:r>
              <a:rPr lang="ko-KR" altLang="en-US" sz="1500" b="1">
                <a:latin typeface="나눔스퀘어"/>
                <a:ea typeface="나눔스퀘어"/>
              </a:rPr>
              <a:t>번 째 셀</a:t>
            </a:r>
            <a:r>
              <a:rPr lang="en-US" altLang="ko-KR" sz="1500" b="1">
                <a:latin typeface="나눔스퀘어"/>
                <a:ea typeface="나눔스퀘어"/>
              </a:rPr>
              <a:t>(</a:t>
            </a:r>
            <a:r>
              <a:rPr lang="ko-KR" altLang="en-US" sz="1500" b="1">
                <a:latin typeface="나눔스퀘어"/>
                <a:ea typeface="나눔스퀘어"/>
              </a:rPr>
              <a:t>예측된 마스크 파일 생성</a:t>
            </a:r>
            <a:r>
              <a:rPr lang="en-US" altLang="ko-KR" sz="1500" b="1">
                <a:latin typeface="나눔스퀘어"/>
                <a:ea typeface="나눔스퀘어"/>
              </a:rPr>
              <a:t>)</a:t>
            </a:r>
            <a:endParaRPr lang="en-US" altLang="ko-KR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rcRect b="45830"/>
          <a:stretch>
            <a:fillRect/>
          </a:stretch>
        </p:blipFill>
        <p:spPr>
          <a:xfrm>
            <a:off x="1102143" y="1619250"/>
            <a:ext cx="5682906" cy="4349750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7388957" y="2890451"/>
            <a:ext cx="3644668" cy="107956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클래스 ID를 마스크에서 사용할 색상 값으로 매핑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생성된 모델을 로드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출력 디렉토리 생성 및 이미지 로드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346108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7992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2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6</a:t>
            </a:r>
            <a:r>
              <a:rPr lang="ko-KR" altLang="en-US" sz="1500" b="1">
                <a:latin typeface="나눔스퀘어"/>
                <a:ea typeface="나눔스퀘어"/>
              </a:rPr>
              <a:t>번 째 셀</a:t>
            </a:r>
            <a:r>
              <a:rPr lang="en-US" altLang="ko-KR" sz="1500" b="1">
                <a:latin typeface="나눔스퀘어"/>
                <a:ea typeface="나눔스퀘어"/>
              </a:rPr>
              <a:t>(</a:t>
            </a:r>
            <a:r>
              <a:rPr lang="ko-KR" altLang="en-US" sz="1500" b="1">
                <a:latin typeface="나눔스퀘어"/>
                <a:ea typeface="나눔스퀘어"/>
              </a:rPr>
              <a:t>예측된 마스크 파일 생성</a:t>
            </a:r>
            <a:r>
              <a:rPr lang="en-US" altLang="ko-KR" sz="1500" b="1">
                <a:latin typeface="나눔스퀘어"/>
                <a:ea typeface="나눔스퀘어"/>
              </a:rPr>
              <a:t>)</a:t>
            </a:r>
            <a:endParaRPr lang="en-US" altLang="ko-KR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388957" y="2586558"/>
            <a:ext cx="3644668" cy="147961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이미지별 예측 수행 및 마스크 생성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결합을 위한 빈 마스크 생성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예측된 마스크 처리하여 빈 마스크에 결합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결합된 마스크를 저장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rcRect t="53840"/>
          <a:stretch>
            <a:fillRect/>
          </a:stretch>
        </p:blipFill>
        <p:spPr>
          <a:xfrm>
            <a:off x="1242715" y="1664605"/>
            <a:ext cx="5882347" cy="38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7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7992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2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7</a:t>
            </a:r>
            <a:r>
              <a:rPr lang="ko-KR" altLang="en-US" sz="1500" b="1">
                <a:latin typeface="나눔스퀘어"/>
                <a:ea typeface="나눔스퀘어"/>
              </a:rPr>
              <a:t>번 째 셀</a:t>
            </a:r>
            <a:r>
              <a:rPr lang="en-US" altLang="ko-KR" sz="1500" b="1">
                <a:latin typeface="나눔스퀘어"/>
                <a:ea typeface="나눔스퀘어"/>
              </a:rPr>
              <a:t>(mIoU</a:t>
            </a:r>
            <a:r>
              <a:rPr lang="ko-KR" altLang="en-US" sz="1500" b="1">
                <a:latin typeface="나눔스퀘어"/>
                <a:ea typeface="나눔스퀘어"/>
              </a:rPr>
              <a:t> 계산</a:t>
            </a:r>
            <a:r>
              <a:rPr lang="en-US" altLang="ko-KR" sz="1500" b="1">
                <a:latin typeface="나눔스퀘어"/>
                <a:ea typeface="나눔스퀘어"/>
              </a:rPr>
              <a:t>)</a:t>
            </a:r>
            <a:endParaRPr lang="en-US" altLang="ko-KR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1369155" y="2192268"/>
            <a:ext cx="4244745" cy="2068264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calculate_iou 함수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예측 마스크와 실제 마스크 간의 교집합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과 합집합을 계산 한뒤 교집합의 크기를 합집합의 크기로 나누어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IoU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값을 계산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load_mask 함수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마스크 이미지를 불러오는 함수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visualize_mask 함수 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예측된 마스크와 실제 마스크 이미지를 시각화하여 비교할 수 있게 해주는 함수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rcRect r="54110" b="59030"/>
          <a:stretch>
            <a:fillRect/>
          </a:stretch>
        </p:blipFill>
        <p:spPr>
          <a:xfrm>
            <a:off x="6532363" y="1609725"/>
            <a:ext cx="4116989" cy="409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1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87015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3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7</a:t>
            </a:r>
            <a:r>
              <a:rPr lang="ko-KR" altLang="en-US" sz="1500" b="1">
                <a:latin typeface="나눔스퀘어"/>
                <a:ea typeface="나눔스퀘어"/>
              </a:rPr>
              <a:t>번 째 셀</a:t>
            </a:r>
            <a:r>
              <a:rPr lang="en-US" altLang="ko-KR" sz="1500" b="1">
                <a:latin typeface="나눔스퀘어"/>
                <a:ea typeface="나눔스퀘어"/>
              </a:rPr>
              <a:t>(mIoU</a:t>
            </a:r>
            <a:r>
              <a:rPr lang="ko-KR" altLang="en-US" sz="1500" b="1">
                <a:latin typeface="나눔스퀘어"/>
                <a:ea typeface="나눔스퀘어"/>
              </a:rPr>
              <a:t> 계산</a:t>
            </a:r>
            <a:r>
              <a:rPr lang="en-US" altLang="ko-KR" sz="1500" b="1">
                <a:latin typeface="나눔스퀘어"/>
                <a:ea typeface="나눔스퀘어"/>
              </a:rPr>
              <a:t>)</a:t>
            </a:r>
            <a:endParaRPr lang="en-US" altLang="ko-KR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298466" y="1825555"/>
            <a:ext cx="4244746" cy="1477715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calculate_miou 함수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에측된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마스크와 실제 마스크를 불러오고 크기가 다를 경우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크기를 변경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마스크들 간의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IoU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를 계산하고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ious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리스트에 저장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저장된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IoU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값들의 평균을 계산하여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mIoU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반환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rcRect t="41320"/>
          <a:stretch>
            <a:fillRect/>
          </a:stretch>
        </p:blipFill>
        <p:spPr>
          <a:xfrm>
            <a:off x="1000719" y="1647825"/>
            <a:ext cx="6161484" cy="4800600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7307990" y="3778178"/>
            <a:ext cx="4244746" cy="877642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예측된 마스크 파일과 실제 마스크 파일의 경로 설정 및 </a:t>
            </a:r>
            <a:endPara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함수 호출</a:t>
            </a:r>
            <a:endPara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최종적으로 </a:t>
            </a:r>
            <a:r>
              <a:rPr xmlns:mc="http://schemas.openxmlformats.org/markup-compatibility/2006" xmlns:hp="http://schemas.haansoft.com/office/presentation/8.0" kumimoji="0" lang="en-US" altLang="ko-KR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mIoU </a:t>
            </a:r>
            <a:r>
              <a: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값 출력</a:t>
            </a:r>
            <a:endParaRPr xmlns:mc="http://schemas.openxmlformats.org/markup-compatibility/2006" xmlns:hp="http://schemas.haansoft.com/office/presentation/8.0" kumimoji="0" lang="ko-KR" altLang="en-US" sz="13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200242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1958340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1. </a:t>
            </a:r>
            <a:r>
              <a:rPr lang="ko-KR" altLang="en-US" sz="2000">
                <a:latin typeface="나눔스퀘어 Bold"/>
                <a:ea typeface="나눔스퀘어 Bold"/>
              </a:rPr>
              <a:t>데이터 전처리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50970" y="0"/>
            <a:ext cx="231595" cy="3176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500">
              <a:latin typeface="나눔스퀘어"/>
              <a:ea typeface="나눔스퀘어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95261" y="1290921"/>
            <a:ext cx="2896690" cy="5085352"/>
          </a:xfrm>
          <a:prstGeom prst="rect">
            <a:avLst/>
          </a:prstGeom>
        </p:spPr>
      </p:pic>
      <p:sp>
        <p:nvSpPr>
          <p:cNvPr id="15" name=""/>
          <p:cNvSpPr txBox="1"/>
          <p:nvPr/>
        </p:nvSpPr>
        <p:spPr>
          <a:xfrm>
            <a:off x="1066233" y="1516433"/>
            <a:ext cx="4928165" cy="758137"/>
          </a:xfrm>
          <a:prstGeom prst="rect">
            <a:avLst/>
          </a:prstGeom>
          <a:ln w="1905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나눔스퀘어"/>
                <a:ea typeface="나눔스퀘어"/>
              </a:rPr>
              <a:t>가</a:t>
            </a:r>
            <a:r>
              <a:rPr lang="en-US" altLang="ko-KR" sz="1100" b="1">
                <a:latin typeface="나눔스퀘어"/>
                <a:ea typeface="나눔스퀘어"/>
              </a:rPr>
              <a:t>.</a:t>
            </a:r>
            <a:r>
              <a:rPr lang="ko-KR" altLang="en-US" sz="1100" b="1">
                <a:latin typeface="나눔스퀘어"/>
                <a:ea typeface="나눔스퀘어"/>
              </a:rPr>
              <a:t> </a:t>
            </a:r>
            <a:r>
              <a:rPr lang="en-US" altLang="ko-KR" sz="1100" b="1">
                <a:latin typeface="나눔스퀘어"/>
                <a:ea typeface="나눔스퀘어"/>
              </a:rPr>
              <a:t>class_map</a:t>
            </a:r>
            <a:r>
              <a:rPr lang="ko-KR" altLang="en-US" sz="1100" b="1">
                <a:latin typeface="나눔스퀘어"/>
                <a:ea typeface="나눔스퀘어"/>
              </a:rPr>
              <a:t>을 설정 </a:t>
            </a:r>
            <a:r>
              <a:rPr lang="en-US" altLang="ko-KR" sz="1100" b="1">
                <a:latin typeface="나눔스퀘어"/>
                <a:ea typeface="나눔스퀘어"/>
              </a:rPr>
              <a:t>:</a:t>
            </a:r>
            <a:endParaRPr lang="en-US" altLang="ko-KR" sz="11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100">
                <a:latin typeface="나눔스퀘어"/>
                <a:ea typeface="나눔스퀘어"/>
              </a:rPr>
              <a:t>각 객체 클래스를 YOLO 형식에 맞는 정수 라벨로 변환하기 위해 </a:t>
            </a:r>
            <a:r>
              <a:rPr lang="en-US" altLang="ko-KR" sz="1100">
                <a:latin typeface="나눔스퀘어"/>
                <a:ea typeface="나눔스퀘어"/>
              </a:rPr>
              <a:t>class_map</a:t>
            </a:r>
            <a:r>
              <a:rPr lang="ko-KR" altLang="en-US" sz="1100">
                <a:latin typeface="나눔스퀘어"/>
                <a:ea typeface="나눔스퀘어"/>
              </a:rPr>
              <a:t>을 설정 </a:t>
            </a:r>
            <a:endParaRPr lang="ko-KR" altLang="en-US" sz="11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100">
                <a:latin typeface="나눔스퀘어"/>
                <a:ea typeface="나눔스퀘어"/>
              </a:rPr>
              <a:t>YOLO 모델은 각 객체를 특정 숫자 라벨로 인식하기 때문에, 객체의 이름을 숫자로 변환하는 과정을 추가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1066233" y="3253940"/>
            <a:ext cx="4928166" cy="592255"/>
          </a:xfrm>
          <a:prstGeom prst="rect">
            <a:avLst/>
          </a:prstGeom>
          <a:ln w="1905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나눔스퀘어"/>
                <a:ea typeface="나눔스퀘어"/>
              </a:rPr>
              <a:t>다</a:t>
            </a:r>
            <a:r>
              <a:rPr lang="en-US" altLang="ko-KR" sz="1100" b="1">
                <a:latin typeface="나눔스퀘어"/>
                <a:ea typeface="나눔스퀘어"/>
              </a:rPr>
              <a:t>.</a:t>
            </a:r>
            <a:r>
              <a:rPr lang="ko-KR" altLang="en-US" sz="1100" b="1">
                <a:latin typeface="나눔스퀘어"/>
                <a:ea typeface="나눔스퀘어"/>
              </a:rPr>
              <a:t> 어노테이션 파일 변환 </a:t>
            </a:r>
            <a:r>
              <a:rPr lang="en-US" altLang="ko-KR" sz="1100" b="1">
                <a:latin typeface="나눔스퀘어"/>
                <a:ea typeface="나눔스퀘어"/>
              </a:rPr>
              <a:t>:</a:t>
            </a:r>
            <a:endParaRPr lang="ko-KR" altLang="en-US" sz="11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100">
                <a:latin typeface="나눔스퀘어"/>
                <a:ea typeface="나눔스퀘어"/>
              </a:rPr>
              <a:t>JSON 형식의 어노테이션 파일을 YOLO에서 사용하는 텍스트 파일로 변환하여 불필요한 데이터 필터링 및 데이터를 추출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066233" y="4653334"/>
            <a:ext cx="4928166" cy="926411"/>
          </a:xfrm>
          <a:prstGeom prst="rect">
            <a:avLst/>
          </a:prstGeom>
          <a:ln w="1905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나눔스퀘어"/>
                <a:ea typeface="나눔스퀘어"/>
              </a:rPr>
              <a:t>마</a:t>
            </a:r>
            <a:r>
              <a:rPr lang="en-US" altLang="ko-KR" sz="1100" b="1">
                <a:latin typeface="나눔스퀘어"/>
                <a:ea typeface="나눔스퀘어"/>
              </a:rPr>
              <a:t>.</a:t>
            </a:r>
            <a:r>
              <a:rPr lang="ko-KR" altLang="en-US" sz="1100" b="1">
                <a:latin typeface="나눔스퀘어"/>
                <a:ea typeface="나눔스퀘어"/>
              </a:rPr>
              <a:t> </a:t>
            </a:r>
            <a:r>
              <a:rPr lang="en-US" altLang="ko-KR" sz="1100" b="1">
                <a:latin typeface="나눔스퀘어"/>
                <a:ea typeface="나눔스퀘어"/>
              </a:rPr>
              <a:t>data.yaml</a:t>
            </a:r>
            <a:r>
              <a:rPr lang="ko-KR" altLang="en-US" sz="1100" b="1">
                <a:latin typeface="나눔스퀘어"/>
                <a:ea typeface="나눔스퀘어"/>
              </a:rPr>
              <a:t> 생성 </a:t>
            </a:r>
            <a:r>
              <a:rPr lang="en-US" altLang="ko-KR" sz="1100" b="1">
                <a:latin typeface="나눔스퀘어"/>
                <a:ea typeface="나눔스퀘어"/>
              </a:rPr>
              <a:t>:</a:t>
            </a:r>
            <a:endParaRPr lang="en-US" altLang="ko-KR" sz="11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100">
                <a:latin typeface="나눔스퀘어"/>
                <a:ea typeface="나눔스퀘어"/>
              </a:rPr>
              <a:t>YOLO 모델 훈련에 필요한 data.yaml 파일은 훈련, 검증, 테스트 데이터</a:t>
            </a:r>
            <a:r>
              <a:rPr lang="ko-KR" altLang="en-US" sz="1100">
                <a:latin typeface="나눔스퀘어"/>
                <a:ea typeface="나눔스퀘어"/>
              </a:rPr>
              <a:t> </a:t>
            </a:r>
            <a:r>
              <a:rPr lang="en-US" altLang="ko-KR" sz="1100">
                <a:latin typeface="나눔스퀘어"/>
                <a:ea typeface="나눔스퀘어"/>
              </a:rPr>
              <a:t>셋의 경로와 클래스 정보</a:t>
            </a:r>
            <a:r>
              <a:rPr lang="ko-KR" altLang="en-US" sz="1100">
                <a:latin typeface="나눔스퀘어"/>
                <a:ea typeface="나눔스퀘어"/>
              </a:rPr>
              <a:t>를 담고 있으며</a:t>
            </a:r>
            <a:r>
              <a:rPr lang="en-US" altLang="ko-KR" sz="1100">
                <a:latin typeface="나눔스퀘어"/>
                <a:ea typeface="나눔스퀘어"/>
              </a:rPr>
              <a:t> YOLO 모델이 데이터를 어떻게 사용할지를 설정</a:t>
            </a:r>
            <a:endParaRPr lang="en-US" altLang="ko-KR" sz="1100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100">
                <a:latin typeface="나눔스퀘어"/>
                <a:ea typeface="나눔스퀘어"/>
              </a:rPr>
              <a:t>"C:\Users\okjas\AppData\Roaming\Ultralytics\settings.yaml"</a:t>
            </a:r>
            <a:r>
              <a:rPr lang="ko-KR" altLang="en-US" sz="1100">
                <a:latin typeface="나눔스퀘어"/>
                <a:ea typeface="나눔스퀘어"/>
              </a:rPr>
              <a:t> 내부의 datasets_dir: ./data로 설정</a:t>
            </a:r>
            <a:endParaRPr lang="ko-KR" altLang="en-US" sz="1100">
              <a:latin typeface="나눔스퀘어"/>
              <a:ea typeface="나눔스퀘어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1066233" y="2385187"/>
            <a:ext cx="4928165" cy="758136"/>
          </a:xfrm>
          <a:prstGeom prst="rect">
            <a:avLst/>
          </a:prstGeom>
          <a:ln w="1905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나눔스퀘어"/>
                <a:ea typeface="나눔스퀘어"/>
              </a:rPr>
              <a:t>나</a:t>
            </a:r>
            <a:r>
              <a:rPr lang="en-US" altLang="ko-KR" sz="1100" b="1">
                <a:latin typeface="나눔스퀘어"/>
                <a:ea typeface="나눔스퀘어"/>
              </a:rPr>
              <a:t>.</a:t>
            </a:r>
            <a:r>
              <a:rPr lang="ko-KR" altLang="en-US" sz="1100" b="1">
                <a:latin typeface="나눔스퀘어"/>
                <a:ea typeface="나눔스퀘어"/>
              </a:rPr>
              <a:t> 폴리곤 정규화 </a:t>
            </a:r>
            <a:r>
              <a:rPr lang="en-US" altLang="ko-KR" sz="1100" b="1">
                <a:latin typeface="나눔스퀘어"/>
                <a:ea typeface="나눔스퀘어"/>
              </a:rPr>
              <a:t>:</a:t>
            </a:r>
            <a:endParaRPr lang="en-US" altLang="ko-KR" sz="11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en-US" altLang="ko-KR" sz="1100">
                <a:latin typeface="나눔스퀘어"/>
                <a:ea typeface="나눔스퀘어"/>
              </a:rPr>
              <a:t>정규화된 좌표를 사용하여 객체를 인식하기 때문</a:t>
            </a:r>
            <a:r>
              <a:rPr lang="ko-KR" altLang="en-US" sz="1100">
                <a:latin typeface="나눔스퀘어"/>
                <a:ea typeface="나눔스퀘어"/>
              </a:rPr>
              <a:t>에</a:t>
            </a:r>
            <a:r>
              <a:rPr lang="en-US" altLang="ko-KR" sz="1100">
                <a:latin typeface="나눔스퀘어"/>
                <a:ea typeface="나눔스퀘어"/>
              </a:rPr>
              <a:t>,</a:t>
            </a:r>
            <a:r>
              <a:rPr lang="ko-KR" altLang="en-US" sz="1100">
                <a:latin typeface="나눔스퀘어"/>
                <a:ea typeface="나눔스퀘어"/>
              </a:rPr>
              <a:t> </a:t>
            </a:r>
            <a:r>
              <a:rPr lang="en-US" altLang="ko-KR" sz="1100">
                <a:latin typeface="나눔스퀘어"/>
                <a:ea typeface="나눔스퀘어"/>
              </a:rPr>
              <a:t>이미지에 표시된 객체의 경계 좌표를 이미지 크기로 나누어 0과 1 사이의 값으로 정규화</a:t>
            </a:r>
            <a:r>
              <a:rPr lang="ko-KR" altLang="en-US" sz="1100">
                <a:latin typeface="나눔스퀘어"/>
                <a:ea typeface="나눔스퀘어"/>
              </a:rPr>
              <a:t>하는 과정</a:t>
            </a:r>
            <a:endParaRPr lang="ko-KR" altLang="en-US" sz="11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100">
                <a:latin typeface="나눔스퀘어"/>
                <a:ea typeface="나눔스퀘어"/>
              </a:rPr>
              <a:t>각 점의 x, y 좌표를 이미지의 폭과 높이로 나누어 정규화 처리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1066233" y="3952858"/>
            <a:ext cx="4928165" cy="589859"/>
          </a:xfrm>
          <a:prstGeom prst="rect">
            <a:avLst/>
          </a:prstGeom>
          <a:ln w="1905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>
                <a:latin typeface="나눔스퀘어"/>
                <a:ea typeface="나눔스퀘어"/>
              </a:rPr>
              <a:t>라</a:t>
            </a:r>
            <a:r>
              <a:rPr lang="en-US" altLang="ko-KR" sz="1100" b="1">
                <a:latin typeface="나눔스퀘어"/>
                <a:ea typeface="나눔스퀘어"/>
              </a:rPr>
              <a:t>.</a:t>
            </a:r>
            <a:r>
              <a:rPr lang="ko-KR" altLang="en-US" sz="1100" b="1">
                <a:latin typeface="나눔스퀘어"/>
                <a:ea typeface="나눔스퀘어"/>
              </a:rPr>
              <a:t> 예외 처리 과정 </a:t>
            </a:r>
            <a:r>
              <a:rPr lang="en-US" altLang="ko-KR" sz="1100">
                <a:latin typeface="나눔스퀘어"/>
                <a:ea typeface="나눔스퀘어"/>
              </a:rPr>
              <a:t>:</a:t>
            </a:r>
            <a:endParaRPr lang="en-US" altLang="ko-KR" sz="11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100">
                <a:latin typeface="나눔스퀘어"/>
                <a:ea typeface="나눔스퀘어"/>
              </a:rPr>
              <a:t>이미지 파일이 존재하지 않는 경우, 좌표 데이터가 불완전한 경우, 클래스가 매핑되지 않은 경우, 또는 좌표 값이 유효하지 않은 경우 데이터 처리 과정을 건너뛰도록 설정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072583" y="5828084"/>
            <a:ext cx="4928166" cy="488260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sng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#</a:t>
            </a:r>
            <a:r>
              <a:rPr xmlns:mc="http://schemas.openxmlformats.org/markup-compatibility/2006" xmlns:hp="http://schemas.haansoft.com/office/presentation/8.0" kumimoji="0" lang="ko-KR" altLang="en-US" sz="1300" b="1" i="0" u="sng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주어진 </a:t>
            </a:r>
            <a:r>
              <a:rPr xmlns:mc="http://schemas.openxmlformats.org/markup-compatibility/2006" xmlns:hp="http://schemas.haansoft.com/office/presentation/8.0" kumimoji="0" lang="en-US" altLang="ko-KR" sz="1300" b="1" i="0" u="sng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labels</a:t>
            </a:r>
            <a:r>
              <a:rPr xmlns:mc="http://schemas.openxmlformats.org/markup-compatibility/2006" xmlns:hp="http://schemas.haansoft.com/office/presentation/8.0" kumimoji="0" lang="ko-KR" altLang="en-US" sz="1300" b="1" i="0" u="sng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폴더 이름을 </a:t>
            </a:r>
            <a:r>
              <a:rPr xmlns:mc="http://schemas.openxmlformats.org/markup-compatibility/2006" xmlns:hp="http://schemas.haansoft.com/office/presentation/8.0" kumimoji="0" lang="en-US" altLang="ko-KR" sz="1300" b="1" i="0" u="sng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labels_json</a:t>
            </a:r>
            <a:r>
              <a:rPr xmlns:mc="http://schemas.openxmlformats.org/markup-compatibility/2006" xmlns:hp="http://schemas.haansoft.com/office/presentation/8.0" kumimoji="0" lang="ko-KR" altLang="en-US" sz="1300" b="1" i="0" u="sng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으로 변경 후 정규화된 </a:t>
            </a:r>
            <a:r>
              <a:rPr xmlns:mc="http://schemas.openxmlformats.org/markup-compatibility/2006" xmlns:hp="http://schemas.haansoft.com/office/presentation/8.0" kumimoji="0" lang="en-US" altLang="ko-KR" sz="1300" b="1" i="0" u="sng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txt </a:t>
            </a:r>
            <a:r>
              <a:rPr xmlns:mc="http://schemas.openxmlformats.org/markup-compatibility/2006" xmlns:hp="http://schemas.haansoft.com/office/presentation/8.0" kumimoji="0" lang="ko-KR" altLang="en-US" sz="1300" b="1" i="0" u="sng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형식의 파일을 </a:t>
            </a:r>
            <a:r>
              <a:rPr xmlns:mc="http://schemas.openxmlformats.org/markup-compatibility/2006" xmlns:hp="http://schemas.haansoft.com/office/presentation/8.0" kumimoji="0" lang="en-US" altLang="ko-KR" sz="1300" b="1" i="0" u="sng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labels</a:t>
            </a:r>
            <a:r>
              <a:rPr xmlns:mc="http://schemas.openxmlformats.org/markup-compatibility/2006" xmlns:hp="http://schemas.haansoft.com/office/presentation/8.0" kumimoji="0" lang="ko-KR" altLang="en-US" sz="1300" b="1" i="0" u="sng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폴더에 저장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grpSp>
        <p:nvGrpSpPr>
          <p:cNvPr id="24" name=""/>
          <p:cNvGrpSpPr/>
          <p:nvPr/>
        </p:nvGrpSpPr>
        <p:grpSpPr>
          <a:xfrm rot="0">
            <a:off x="1042459" y="1022620"/>
            <a:ext cx="5378314" cy="318500"/>
            <a:chOff x="1042459" y="1022620"/>
            <a:chExt cx="5378314" cy="318500"/>
          </a:xfrm>
        </p:grpSpPr>
        <p:sp>
          <p:nvSpPr>
            <p:cNvPr id="25" name=""/>
            <p:cNvSpPr txBox="1"/>
            <p:nvPr/>
          </p:nvSpPr>
          <p:spPr>
            <a:xfrm>
              <a:off x="1114572" y="1022620"/>
              <a:ext cx="5306202" cy="3185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1500" b="1">
                  <a:latin typeface="나눔스퀘어"/>
                  <a:ea typeface="나눔스퀘어"/>
                </a:rPr>
                <a:t>사용한 모델 </a:t>
              </a:r>
              <a:r>
                <a:rPr lang="en-US" altLang="ko-KR" sz="1500" b="1">
                  <a:latin typeface="나눔스퀘어"/>
                  <a:ea typeface="나눔스퀘어"/>
                </a:rPr>
                <a:t>: yolov8l-seg,</a:t>
              </a:r>
              <a:r>
                <a:rPr lang="ko-KR" altLang="en-US" sz="1500" b="1">
                  <a:latin typeface="나눔스퀘어"/>
                  <a:ea typeface="나눔스퀘어"/>
                </a:rPr>
                <a:t> 전처리 과정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6" name=""/>
            <p:cNvSpPr/>
            <p:nvPr/>
          </p:nvSpPr>
          <p:spPr>
            <a:xfrm>
              <a:off x="1042459" y="1085850"/>
              <a:ext cx="33412" cy="211666"/>
            </a:xfrm>
            <a:prstGeom prst="rect">
              <a:avLst/>
            </a:prstGeom>
            <a:solidFill>
              <a:srgbClr val="ed7d31">
                <a:alpha val="100000"/>
              </a:srgbClr>
            </a:solidFill>
            <a:ln w="12700" cap="flat" cmpd="sng" algn="ctr">
              <a:solidFill>
                <a:srgbClr val="f28d0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8d01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820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87015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3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8</a:t>
            </a:r>
            <a:r>
              <a:rPr lang="ko-KR" altLang="en-US" sz="1500" b="1">
                <a:latin typeface="나눔스퀘어"/>
                <a:ea typeface="나눔스퀘어"/>
              </a:rPr>
              <a:t>번 째 셀</a:t>
            </a:r>
            <a:r>
              <a:rPr lang="en-US" altLang="ko-KR" sz="1500" b="1">
                <a:latin typeface="나눔스퀘어"/>
                <a:ea typeface="나눔스퀘어"/>
              </a:rPr>
              <a:t>(성능 지표 출력)</a:t>
            </a:r>
            <a:endParaRPr lang="en-US" altLang="ko-KR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298466" y="2782590"/>
            <a:ext cx="4244746" cy="147318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학습으로 생성된 모델과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검증 데이터를 설정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YOLO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에서 제공하는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val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기능을 활용하여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result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에 저장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객체 탐지 성능 지표 출력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세그멘테이션 성능 지표 출력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911" y="1926916"/>
            <a:ext cx="6354048" cy="372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87015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3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9</a:t>
            </a:r>
            <a:r>
              <a:rPr lang="ko-KR" altLang="en-US" sz="1500" b="1">
                <a:latin typeface="나눔스퀘어"/>
                <a:ea typeface="나눔스퀘어"/>
              </a:rPr>
              <a:t>번 째 셀</a:t>
            </a:r>
            <a:r>
              <a:rPr lang="en-US" altLang="ko-KR" sz="1500" b="1">
                <a:latin typeface="나눔스퀘어"/>
                <a:ea typeface="나눔스퀘어"/>
              </a:rPr>
              <a:t>(</a:t>
            </a:r>
            <a:r>
              <a:rPr lang="ko-KR" altLang="en-US" sz="1500" b="1">
                <a:latin typeface="나눔스퀘어"/>
                <a:ea typeface="나눔스퀘어"/>
              </a:rPr>
              <a:t>세그멘테이션 결과 시각화</a:t>
            </a:r>
            <a:r>
              <a:rPr lang="en-US" altLang="ko-KR" sz="1500" b="1">
                <a:latin typeface="나눔스퀘어"/>
                <a:ea typeface="나눔스퀘어"/>
              </a:rPr>
              <a:t>)</a:t>
            </a:r>
            <a:endParaRPr lang="en-US" altLang="ko-KR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1048250" y="5649160"/>
            <a:ext cx="4303711" cy="67807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모델의 경로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테스트할 이미지의 경로 설정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클래스 별 색을 지정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2"/>
          <a:srcRect b="40480"/>
          <a:stretch>
            <a:fillRect/>
          </a:stretch>
        </p:blipFill>
        <p:spPr>
          <a:xfrm>
            <a:off x="1051293" y="1533071"/>
            <a:ext cx="4297304" cy="3944743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rcRect t="60710"/>
          <a:stretch>
            <a:fillRect/>
          </a:stretch>
        </p:blipFill>
        <p:spPr>
          <a:xfrm>
            <a:off x="5936260" y="2217058"/>
            <a:ext cx="4446983" cy="2694214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5958161" y="5073577"/>
            <a:ext cx="4426175" cy="127769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model.predict를 사용하여 객체 탐지 및 세그멘테이션을 수행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탐지된 객체에 마스크를 크기에 맞게 리사이즈 한 뒤 지정된 색상으로 오버레이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오버레이된 결과 시각화 및 저장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47421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f84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787015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4. </a:t>
            </a:r>
            <a:r>
              <a:rPr lang="ko-KR" altLang="en-US" sz="2000">
                <a:latin typeface="나눔스퀘어 Bold"/>
                <a:ea typeface="나눔스퀘어 Bold"/>
              </a:rPr>
              <a:t>환경설정 및 코드 설명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7382" y="1343622"/>
            <a:ext cx="254183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000">
              <a:latin typeface="나눔스퀘어"/>
              <a:ea typeface="나눔스퀘어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114572" y="1022620"/>
            <a:ext cx="5306202" cy="31850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500" b="1">
                <a:latin typeface="나눔스퀘어"/>
                <a:ea typeface="나눔스퀘어"/>
              </a:rPr>
              <a:t>10</a:t>
            </a:r>
            <a:r>
              <a:rPr lang="ko-KR" altLang="en-US" sz="1500" b="1">
                <a:latin typeface="나눔스퀘어"/>
                <a:ea typeface="나눔스퀘어"/>
              </a:rPr>
              <a:t>번 째 셀</a:t>
            </a:r>
            <a:r>
              <a:rPr lang="en-US" altLang="ko-KR" sz="1500" b="1">
                <a:latin typeface="나눔스퀘어"/>
                <a:ea typeface="나눔스퀘어"/>
              </a:rPr>
              <a:t>(</a:t>
            </a:r>
            <a:r>
              <a:rPr lang="ko-KR" altLang="en-US" sz="1500" b="1">
                <a:latin typeface="나눔스퀘어"/>
                <a:ea typeface="나눔스퀘어"/>
              </a:rPr>
              <a:t>평균 추론 시간 계산</a:t>
            </a:r>
            <a:r>
              <a:rPr lang="en-US" altLang="ko-KR" sz="1500" b="1">
                <a:latin typeface="나눔스퀘어"/>
                <a:ea typeface="나눔스퀘어"/>
              </a:rPr>
              <a:t>)</a:t>
            </a:r>
            <a:endParaRPr lang="en-US" altLang="ko-KR" sz="1500" b="1">
              <a:latin typeface="나눔스퀘어"/>
              <a:ea typeface="나눔스퀘어"/>
            </a:endParaRPr>
          </a:p>
        </p:txBody>
      </p:sp>
      <p:sp>
        <p:nvSpPr>
          <p:cNvPr id="14" name=""/>
          <p:cNvSpPr/>
          <p:nvPr/>
        </p:nvSpPr>
        <p:spPr>
          <a:xfrm>
            <a:off x="1042459" y="1085850"/>
            <a:ext cx="33412" cy="211666"/>
          </a:xfrm>
          <a:prstGeom prst="rect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f28d01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28d0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7710307" y="2905682"/>
            <a:ext cx="3124424" cy="1277239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f843a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생성된 모델 로드 및 이미지 폴더 경로 설정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이미지 파일 리스트 생성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각 이미지 별 추론시간을 리스트에 저장하고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최종적으로 평균 추론 시간을 출력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0019" y="1707679"/>
            <a:ext cx="6247271" cy="403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9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43" y="372072"/>
            <a:ext cx="1501147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5. </a:t>
            </a:r>
            <a:r>
              <a:rPr lang="ko-KR" altLang="en-US" sz="2000">
                <a:latin typeface="나눔스퀘어 Bold"/>
                <a:ea typeface="나눔스퀘어 Bold"/>
              </a:rPr>
              <a:t>결과 분석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1088199" y="1877639"/>
            <a:ext cx="9610571" cy="2654356"/>
          </a:xfrm>
          <a:prstGeom prst="rect">
            <a:avLst/>
          </a:prstGeom>
          <a:solidFill>
            <a:schemeClr val="lt1"/>
          </a:solidFill>
          <a:ln w="19050">
            <a:solidFill>
              <a:srgbClr val="f6aa41"/>
            </a:solidFill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최종적인 모델로 세그멘테이션 결과를 보면 다양한 객체를 대체로 잘 인식하고 우선순위도 구분되어 있었습니다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하지만 일부 영역에선 픽셀 단위의 정확한 세그멘테이션이 이루어지지 않는 경우도 있었습니다. 경계가 모호하거나 그림자와 빛의 영향으로 인해 정확한 세그멘테이션이 이루어지지 않았다고 판단하였습니다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일반화 성능 검증을 위해 국내와 해외의 도로 사진을 사용했습니다.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대체로 양호한 세그멘테이션 결과를 얻었지만, 학습에 사용된 데이터 셋으로 검증할 때보다는 성능이 다소 떨어지는 경향을 보였습니다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특히 하늘과 건물과 같은 구조물 클래스에서 이러한 증상이 자주 나타났습니다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이러한 성능 저하를 해결하기 위해 더 많은 데이터 셋을 활용하여 다양한 시간대의 사진과 여러 종류의 도로 유형의 데이터 셋을 추가로 확보해 모델을 재학습시킨다면 개선될 것으로 생각됩니다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또한, 보다 깊은 네트워크를 사용해 모델이 더 많은 특징을 학습할 수 있도록 한다면 더 높은 성능의 모델이 될 것이라고 생각됩니다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1088051" y="1563050"/>
            <a:ext cx="1068802" cy="319700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>
            <a:solidFill>
              <a:srgbClr val="f6aa41">
                <a:alpha val="100000"/>
              </a:srgbClr>
            </a:solidFill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결과 분석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417455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1958340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1. </a:t>
            </a:r>
            <a:r>
              <a:rPr lang="ko-KR" altLang="en-US" sz="2000">
                <a:latin typeface="나눔스퀘어 Bold"/>
                <a:ea typeface="나눔스퀘어 Bold"/>
              </a:rPr>
              <a:t>데이터 전처리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1120660" y="1727887"/>
            <a:ext cx="7309416" cy="727658"/>
          </a:xfrm>
          <a:prstGeom prst="rect">
            <a:avLst/>
          </a:prstGeom>
          <a:ln w="1905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 b="1">
                <a:latin typeface="나눔스퀘어"/>
                <a:ea typeface="나눔스퀘어"/>
              </a:rPr>
              <a:t>가</a:t>
            </a:r>
            <a:r>
              <a:rPr lang="en-US" altLang="ko-KR" sz="1400" b="1">
                <a:latin typeface="나눔스퀘어"/>
                <a:ea typeface="나눔스퀘어"/>
              </a:rPr>
              <a:t>.</a:t>
            </a:r>
            <a:r>
              <a:rPr lang="ko-KR" altLang="en-US" sz="1400" b="1">
                <a:latin typeface="나눔스퀘어"/>
                <a:ea typeface="나눔스퀘어"/>
              </a:rPr>
              <a:t> 클래스 분포 확인 </a:t>
            </a:r>
            <a:r>
              <a:rPr lang="en-US" altLang="ko-KR" sz="1400" b="1">
                <a:latin typeface="나눔스퀘어"/>
                <a:ea typeface="나눔스퀘어"/>
              </a:rPr>
              <a:t>:</a:t>
            </a:r>
            <a:endParaRPr lang="en-US" altLang="ko-KR" sz="14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400">
                <a:latin typeface="나눔스퀘어"/>
                <a:ea typeface="나눔스퀘어"/>
              </a:rPr>
              <a:t>첫 학습을 별도의 설정 없이 진행하여 클래스 별 </a:t>
            </a:r>
            <a:r>
              <a:rPr lang="en-US" altLang="ko-KR" sz="1400">
                <a:latin typeface="나눔스퀘어"/>
                <a:ea typeface="나눔스퀘어"/>
              </a:rPr>
              <a:t>mAP</a:t>
            </a:r>
            <a:r>
              <a:rPr lang="ko-KR" altLang="en-US" sz="1400">
                <a:latin typeface="나눔스퀘어"/>
                <a:ea typeface="나눔스퀘어"/>
              </a:rPr>
              <a:t> 값을 측정</a:t>
            </a:r>
            <a:r>
              <a:rPr lang="en-US" altLang="ko-KR" sz="1400">
                <a:latin typeface="나눔스퀘어"/>
                <a:ea typeface="나눔스퀘어"/>
              </a:rPr>
              <a:t>, </a:t>
            </a:r>
            <a:r>
              <a:rPr lang="ko-KR" altLang="en-US" sz="1400">
                <a:latin typeface="나눔스퀘어"/>
                <a:ea typeface="나눔스퀘어"/>
              </a:rPr>
              <a:t>어떤 클래스가 부족하고 탐지를 잘 못하는지 확인</a:t>
            </a:r>
            <a:endParaRPr lang="ko-KR" altLang="en-US" sz="1400">
              <a:latin typeface="나눔스퀘어"/>
              <a:ea typeface="나눔스퀘어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1120660" y="3982466"/>
            <a:ext cx="7309416" cy="720979"/>
          </a:xfrm>
          <a:prstGeom prst="rect">
            <a:avLst/>
          </a:prstGeom>
          <a:ln w="1905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 b="1">
                <a:latin typeface="나눔스퀘어"/>
                <a:ea typeface="나눔스퀘어"/>
              </a:rPr>
              <a:t>다</a:t>
            </a:r>
            <a:r>
              <a:rPr lang="en-US" altLang="ko-KR" sz="1400" b="1">
                <a:latin typeface="나눔스퀘어"/>
                <a:ea typeface="나눔스퀘어"/>
              </a:rPr>
              <a:t>.</a:t>
            </a:r>
            <a:r>
              <a:rPr lang="ko-KR" altLang="en-US" sz="1400" b="1">
                <a:latin typeface="나눔스퀘어"/>
                <a:ea typeface="나눔스퀘어"/>
              </a:rPr>
              <a:t> 데이터 확인 </a:t>
            </a:r>
            <a:r>
              <a:rPr lang="en-US" altLang="ko-KR" sz="1400" b="1">
                <a:latin typeface="나눔스퀘어"/>
                <a:ea typeface="나눔스퀘어"/>
              </a:rPr>
              <a:t>:</a:t>
            </a:r>
            <a:endParaRPr lang="en-US" altLang="ko-KR" sz="14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400">
                <a:latin typeface="나눔스퀘어"/>
                <a:ea typeface="나눔스퀘어"/>
              </a:rPr>
              <a:t>라벨 파일과 맞는 이미지가 존재하지 않거나 누락된 데이터, 중복된 데이터가 있는지 확인</a:t>
            </a:r>
            <a:endParaRPr lang="ko-KR" altLang="en-US" sz="1400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400">
                <a:latin typeface="나눔스퀘어"/>
                <a:ea typeface="나눔스퀘어"/>
              </a:rPr>
              <a:t>EDA 과정에서 이러한 문제를 식별하고, 데이터를 수정 및 제거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120660" y="2744819"/>
            <a:ext cx="7309416" cy="948373"/>
          </a:xfrm>
          <a:prstGeom prst="rect">
            <a:avLst/>
          </a:prstGeom>
          <a:ln w="19050">
            <a:solidFill>
              <a:srgbClr val="ed7d31">
                <a:alpha val="100000"/>
              </a:srgbClr>
            </a:solidFill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1400" b="1">
                <a:latin typeface="나눔스퀘어"/>
                <a:ea typeface="나눔스퀘어"/>
              </a:rPr>
              <a:t>나</a:t>
            </a:r>
            <a:r>
              <a:rPr lang="en-US" altLang="ko-KR" sz="1400" b="1">
                <a:latin typeface="나눔스퀘어"/>
                <a:ea typeface="나눔스퀘어"/>
              </a:rPr>
              <a:t>.</a:t>
            </a:r>
            <a:r>
              <a:rPr lang="ko-KR" altLang="en-US" sz="1400" b="1">
                <a:latin typeface="나눔스퀘어"/>
                <a:ea typeface="나눔스퀘어"/>
              </a:rPr>
              <a:t> 이미지 해상도 분석 </a:t>
            </a:r>
            <a:r>
              <a:rPr lang="en-US" altLang="ko-KR" sz="1400" b="1">
                <a:latin typeface="나눔스퀘어"/>
                <a:ea typeface="나눔스퀘어"/>
              </a:rPr>
              <a:t>:</a:t>
            </a:r>
            <a:endParaRPr lang="en-US" altLang="ko-KR" sz="1400" b="1">
              <a:latin typeface="나눔스퀘어"/>
              <a:ea typeface="나눔스퀘어"/>
            </a:endParaRPr>
          </a:p>
          <a:p>
            <a:pPr>
              <a:defRPr/>
            </a:pPr>
            <a:r>
              <a:rPr lang="ko-KR" altLang="en-US" sz="1400">
                <a:latin typeface="나눔스퀘어"/>
                <a:ea typeface="나눔스퀘어"/>
              </a:rPr>
              <a:t>이미지 해상도를 분석하여, 데이터 셋에 포함된 이미지들이 동일한 해상도를 가지는지 확인</a:t>
            </a:r>
            <a:r>
              <a:rPr lang="en-US" altLang="ko-KR" sz="1400">
                <a:latin typeface="나눔스퀘어"/>
                <a:ea typeface="나눔스퀘어"/>
              </a:rPr>
              <a:t>,</a:t>
            </a:r>
            <a:r>
              <a:rPr lang="ko-KR" altLang="en-US" sz="1400">
                <a:latin typeface="나눔스퀘어"/>
                <a:ea typeface="나눔스퀘어"/>
              </a:rPr>
              <a:t> 해상도가 일관되지 않으면 모델 학습 시 문제가 발생할 수 있으므로, 모든 이미지의 해상도를 확인 후 동일함을 확인</a:t>
            </a:r>
            <a:endParaRPr lang="ko-KR" altLang="en-US" sz="1400">
              <a:latin typeface="나눔스퀘어"/>
              <a:ea typeface="나눔스퀘어"/>
            </a:endParaRPr>
          </a:p>
        </p:txBody>
      </p:sp>
      <p:grpSp>
        <p:nvGrpSpPr>
          <p:cNvPr id="18" name=""/>
          <p:cNvGrpSpPr/>
          <p:nvPr/>
        </p:nvGrpSpPr>
        <p:grpSpPr>
          <a:xfrm rot="0">
            <a:off x="1042459" y="1022620"/>
            <a:ext cx="5378314" cy="318500"/>
            <a:chOff x="1042459" y="1022620"/>
            <a:chExt cx="5378314" cy="318500"/>
          </a:xfrm>
        </p:grpSpPr>
        <p:sp>
          <p:nvSpPr>
            <p:cNvPr id="19" name=""/>
            <p:cNvSpPr txBox="1"/>
            <p:nvPr/>
          </p:nvSpPr>
          <p:spPr>
            <a:xfrm>
              <a:off x="1114572" y="1022620"/>
              <a:ext cx="5306202" cy="3185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1500" b="1">
                  <a:latin typeface="나눔스퀘어"/>
                  <a:ea typeface="나눔스퀘어"/>
                </a:rPr>
                <a:t>EDA</a:t>
              </a:r>
              <a:r>
                <a:rPr lang="ko-KR" altLang="en-US" sz="1500" b="1">
                  <a:latin typeface="나눔스퀘어"/>
                  <a:ea typeface="나눔스퀘어"/>
                </a:rPr>
                <a:t> 과정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0" name=""/>
            <p:cNvSpPr/>
            <p:nvPr/>
          </p:nvSpPr>
          <p:spPr>
            <a:xfrm>
              <a:off x="1042459" y="1085850"/>
              <a:ext cx="33412" cy="211666"/>
            </a:xfrm>
            <a:prstGeom prst="rect">
              <a:avLst/>
            </a:prstGeom>
            <a:solidFill>
              <a:srgbClr val="ed7d31">
                <a:alpha val="100000"/>
              </a:srgbClr>
            </a:solidFill>
            <a:ln w="12700" cap="flat" cmpd="sng" algn="ctr">
              <a:solidFill>
                <a:srgbClr val="f28d0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8d01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88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320290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2. </a:t>
            </a:r>
            <a:r>
              <a:rPr lang="ko-KR" altLang="en-US" sz="2000">
                <a:latin typeface="나눔스퀘어 Bold"/>
                <a:ea typeface="나눔스퀘어 Bold"/>
              </a:rPr>
              <a:t>모델 구축 및 검증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grpSp>
        <p:nvGrpSpPr>
          <p:cNvPr id="31" name=""/>
          <p:cNvGrpSpPr/>
          <p:nvPr/>
        </p:nvGrpSpPr>
        <p:grpSpPr>
          <a:xfrm rot="0">
            <a:off x="1029675" y="1432152"/>
            <a:ext cx="9418274" cy="4747668"/>
            <a:chOff x="886800" y="1432151"/>
            <a:chExt cx="9418274" cy="4747668"/>
          </a:xfrm>
        </p:grpSpPr>
        <p:sp>
          <p:nvSpPr>
            <p:cNvPr id="21" name=""/>
            <p:cNvSpPr txBox="1"/>
            <p:nvPr/>
          </p:nvSpPr>
          <p:spPr>
            <a:xfrm>
              <a:off x="985896" y="1476984"/>
              <a:ext cx="8352687" cy="84521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가</a:t>
              </a:r>
              <a:r>
  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.</a:t>
              </a:r>
              <a:r>
  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YOLO</a:t>
              </a:r>
              <a:r>
  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8l-seg 모델 선택 이유</a:t>
              </a:r>
  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YOLOv8n, YOLOv8s, YOLOv8m, </a:t>
              </a:r>
              <a:r>
  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YOLOv8</a:t>
              </a:r>
              <a:r>
  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l</a:t>
              </a: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  YOLOv8</a:t>
              </a:r>
              <a:r>
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x</a:t>
              </a: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 모델 중 적절한 모델을 선택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DeepLabV3+,</a:t>
              </a: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 UNet 등 다양한 사전 학습 모델로도 시도하였지만 무거운 구조와 제공된 데이터 셋을 봤을 때</a:t>
              </a:r>
              <a:r>
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 </a:t>
              </a: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파라미터 조정과 이미지 증강 처리를 거치면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YOLOv8</a:t>
              </a:r>
              <a:r>
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l</a:t>
              </a: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 </a:t>
              </a:r>
              <a:r>
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-seg</a:t>
              </a: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 모델이 주어진 상황에 가장 적합하다고 판단하여 사용 </a:t>
              </a:r>
  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2" name=""/>
            <p:cNvSpPr txBox="1"/>
            <p:nvPr/>
          </p:nvSpPr>
          <p:spPr>
            <a:xfrm>
              <a:off x="886800" y="5426184"/>
              <a:ext cx="9418274" cy="7536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위와 같은 수치의 객체별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mAP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 값이 측정되어 부족하다고 판단되는 </a:t>
              </a:r>
              <a:r>
  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class</a:t>
              </a:r>
              <a:r>
  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 들을 대상으로 이미 값이 낮은 클래스들의 이미지 증강으로 최적화를 시도하였으나 증강된 이미지에 대한 라벨 파일 생성에 어려움을 겪음</a:t>
              </a: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따라서 이미지 증강 대신 하이퍼파라미터 조정을 통해 모델의 성능을 개선하는 방향으로 전략을 변경</a:t>
              </a:r>
  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</p:txBody>
        </p:sp>
        <p:sp>
          <p:nvSpPr>
            <p:cNvPr id="24" name=""/>
            <p:cNvSpPr txBox="1"/>
            <p:nvPr/>
          </p:nvSpPr>
          <p:spPr>
            <a:xfrm>
              <a:off x="993322" y="2519906"/>
              <a:ext cx="5891893" cy="267883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나</a:t>
              </a:r>
              <a:r>
  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.</a:t>
              </a:r>
              <a:r>
  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 최적화 사항</a:t>
              </a:r>
  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>
                <a:defRPr/>
              </a:pPr>
              <a:r>
                <a:rPr lang="ko-KR" altLang="en-US" sz="1000">
                  <a:latin typeface="나눔스퀘어"/>
                  <a:ea typeface="나눔스퀘어"/>
                </a:rPr>
                <a:t>첫 학습 클래스 별 </a:t>
              </a:r>
              <a:r>
                <a:rPr lang="en-US" altLang="ko-KR" sz="1000">
                  <a:latin typeface="나눔스퀘어"/>
                  <a:ea typeface="나눔스퀘어"/>
                </a:rPr>
                <a:t>mAP</a:t>
              </a:r>
              <a:r>
                <a:rPr lang="ko-KR" altLang="en-US" sz="1000">
                  <a:latin typeface="나눔스퀘어"/>
                  <a:ea typeface="나눔스퀘어"/>
                </a:rPr>
                <a:t> </a:t>
              </a:r>
              <a:r>
                <a:rPr lang="en-US" altLang="ko-KR" sz="1000">
                  <a:latin typeface="나눔스퀘어"/>
                  <a:ea typeface="나눔스퀘어"/>
                </a:rPr>
                <a:t>/</a:t>
              </a:r>
              <a:r>
                <a:rPr lang="ko-KR" altLang="en-US" sz="1000">
                  <a:latin typeface="나눔스퀘어"/>
                  <a:ea typeface="나눔스퀘어"/>
                </a:rPr>
                <a:t> 별도의 증강 없이</a:t>
              </a:r>
              <a:endParaRPr lang="ko-KR" altLang="en-US" sz="1000">
                <a:latin typeface="나눔스퀘어"/>
                <a:ea typeface="나눔스퀘어"/>
              </a:endParaRPr>
            </a:p>
            <a:p>
              <a:pPr>
                <a:defRPr/>
              </a:pPr>
              <a:endParaRPr lang="en-US" altLang="ko-KR" sz="1000"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road: 0.9283958610764403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sidewalk: 0.5069673516741353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road roughness: 0.2630784726111604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road boundaries: 0.5428370598769969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crosswalks: 0.6598405613429319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lane: 0.5966807783131218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road color guide: 0.4197849766567497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road marking: 0.5031757727530581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parking: 0.1845476673775739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traffic sign: 0.2718317706497164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traffic light: 0.3558543910605077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pole/structural object: 0.5840000926356931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ko-KR" altLang="en-US" sz="1000">
                <a:latin typeface="나눔스퀘어"/>
                <a:ea typeface="나눔스퀘어"/>
              </a:endParaRPr>
            </a:p>
          </p:txBody>
        </p:sp>
        <p:sp>
          <p:nvSpPr>
            <p:cNvPr id="25" name=""/>
            <p:cNvSpPr txBox="1"/>
            <p:nvPr/>
          </p:nvSpPr>
          <p:spPr>
            <a:xfrm>
              <a:off x="3857624" y="3131682"/>
              <a:ext cx="2939144" cy="191466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building: 0.6554520317426652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tunnel: 0.6702613810805065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bridge: 0.2643458876696196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pedestrian: 0.31369510715495924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vehicle: 0.7985010026479991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bicycle: 0.07487846753565493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motorcycle: 0.07451350427291174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personal mobility: 0.10170554006959168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dynamic: 0.17284044054296796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vegetation: 0.7943534996266308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sky: 0.9339291136269237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static: 0.42549551799268587</a:t>
              </a:r>
              <a:endParaRPr lang="ko-KR" altLang="en-US" sz="1000"/>
            </a:p>
          </p:txBody>
        </p:sp>
        <p:sp>
          <p:nvSpPr>
            <p:cNvPr id="26" name=""/>
            <p:cNvSpPr/>
            <p:nvPr/>
          </p:nvSpPr>
          <p:spPr>
            <a:xfrm>
              <a:off x="911678" y="1432151"/>
              <a:ext cx="8055428" cy="986518"/>
            </a:xfrm>
            <a:prstGeom prst="rect">
              <a:avLst/>
            </a:prstGeom>
            <a:noFill/>
            <a:ln>
              <a:solidFill>
                <a:srgbClr val="f28d0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"/>
            <p:cNvSpPr/>
            <p:nvPr/>
          </p:nvSpPr>
          <p:spPr>
            <a:xfrm>
              <a:off x="917121" y="2509838"/>
              <a:ext cx="8055428" cy="2598964"/>
            </a:xfrm>
            <a:prstGeom prst="rect">
              <a:avLst/>
            </a:prstGeom>
            <a:noFill/>
            <a:ln w="12700" cap="flat" cmpd="sng" algn="ctr">
              <a:solidFill>
                <a:srgbClr val="f28d0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28" name=""/>
          <p:cNvGrpSpPr/>
          <p:nvPr/>
        </p:nvGrpSpPr>
        <p:grpSpPr>
          <a:xfrm rot="0">
            <a:off x="1042459" y="1022620"/>
            <a:ext cx="5378314" cy="318500"/>
            <a:chOff x="1042459" y="1022620"/>
            <a:chExt cx="5378314" cy="318500"/>
          </a:xfrm>
        </p:grpSpPr>
        <p:sp>
          <p:nvSpPr>
            <p:cNvPr id="29" name=""/>
            <p:cNvSpPr txBox="1"/>
            <p:nvPr/>
          </p:nvSpPr>
          <p:spPr>
            <a:xfrm>
              <a:off x="1114572" y="1022620"/>
              <a:ext cx="5306202" cy="3185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모델 비교 및 최적화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" name=""/>
            <p:cNvSpPr/>
            <p:nvPr/>
          </p:nvSpPr>
          <p:spPr>
            <a:xfrm>
              <a:off x="1042459" y="1085850"/>
              <a:ext cx="33412" cy="211666"/>
            </a:xfrm>
            <a:prstGeom prst="rect">
              <a:avLst/>
            </a:prstGeom>
            <a:solidFill>
              <a:srgbClr val="ed7d31">
                <a:alpha val="100000"/>
              </a:srgbClr>
            </a:solidFill>
            <a:ln w="12700" cap="flat" cmpd="sng" algn="ctr">
              <a:solidFill>
                <a:srgbClr val="f28d0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8d01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804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320290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2. </a:t>
            </a:r>
            <a:r>
              <a:rPr lang="ko-KR" altLang="en-US" sz="2000">
                <a:latin typeface="나눔스퀘어 Bold"/>
                <a:ea typeface="나눔스퀘어 Bold"/>
              </a:rPr>
              <a:t>모델 구축 및 검증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900172" y="1403242"/>
            <a:ext cx="4863595" cy="55696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이미지를 증강하는 대신 하이퍼파라미터를 조정하여 더 깊게 학습할 수 있도록 값을 설정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# 하이퍼파라미터 설정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hyperparameters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= {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'lr0': 0.01,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'lrf': 0.01,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'momentum': 0.937,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'weight_decay': 0.0005,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'warmup_epochs': 3.0,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'warmup_momentum': 0.8,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'warmup_bias_lr': 0.1,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'box': 0.05,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'cls': 0.5,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'dfl': 1.5,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'pose': 12.0,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'kobj': 1.0,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'label_smoothing':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'nbs': 64,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'hsv_h': 0.015,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'hsv_s': 0.7,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'hsv_v': 0.4,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'degrees':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'translate': 0.1,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'scale': 0.5,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'shear':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'perspective':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'flipud':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'fliplr': 0.5,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'bgr':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'mosaic': 1.0,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'mixup':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'copy_paste':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'auto_augment': 'randaugment',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'erasing': 0.4,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'crop_fraction': 1.0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}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5985624" y="1323540"/>
            <a:ext cx="5093632" cy="526831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학습 관련 하이퍼파라미터: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lr0: 0.01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초기 학습률을 설정 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학습률이 너무 크면 모델이 최적의 값을 지나치기 쉽고, 너무 작으면 학습이 매우 느리게 진행되기 때문에 일반적으로 진행되는 학습률인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0.01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로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lrf: 0.01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학습이 진행됨에 따라 학습률을 줄이는 비율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학습이 안정화될 때 학습률을 낮춰 모델이 더 세밀화될 수 있도록 최적화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momentum: 0.937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이전의 경사도도 함께 고려하여 가중치를 업데이트하는 방식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모멘텀 값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0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.937이 적절한 수준의 관성을 유지하며 안정적으로 진행되도록 하는 데 필요한 값으로 판단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weight_decay: 0.0005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가중치 감쇠 수치 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과적합을 방지하는 데 사용하였으며 0.0005라는 값을 설정하여 모델이 과적합 상태가 되지않도록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warmup_epochs: 3.0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학습 초기 단계에 모델이 안정적으로 학습할 수 있도록 학습률을 점진적으로 증가시키는 기간을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초기 3 에포크 동안 학습률이 점차 증가하며, 모델이 보다 안정적으로 학습을 시작할 수 있도록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warmup_momentum: 0.8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워밍업 단계에서의 모멘텀을 조정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학습 초기의 불안정한 단계에서 모델이 안정적으로 학습할 수 있도록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warmup_bias_lr: 0.1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초기 학습 단계에서 바이어스의 학습률이 너무 높지 않게 조정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모델이 학습 초기의 불안정성을 완화하고, 바이어스 항목이 과도하게 변하지 않도록 방지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1042459" y="1022620"/>
            <a:ext cx="6908267" cy="318500"/>
            <a:chOff x="1042459" y="1022620"/>
            <a:chExt cx="6908267" cy="318500"/>
          </a:xfrm>
        </p:grpSpPr>
        <p:sp>
          <p:nvSpPr>
            <p:cNvPr id="24" name=""/>
            <p:cNvSpPr txBox="1"/>
            <p:nvPr/>
          </p:nvSpPr>
          <p:spPr>
            <a:xfrm>
              <a:off x="1114572" y="1022620"/>
              <a:ext cx="6836155" cy="3185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하이퍼파라미터</a:t>
              </a:r>
              <a:r>
  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변수선택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5" name=""/>
            <p:cNvSpPr/>
            <p:nvPr/>
          </p:nvSpPr>
          <p:spPr>
            <a:xfrm>
              <a:off x="1042459" y="1085850"/>
              <a:ext cx="33412" cy="211666"/>
            </a:xfrm>
            <a:prstGeom prst="rect">
              <a:avLst/>
            </a:prstGeom>
            <a:solidFill>
              <a:srgbClr val="ed7d31">
                <a:alpha val="100000"/>
              </a:srgbClr>
            </a:solidFill>
            <a:ln w="12700" cap="flat" cmpd="sng" algn="ctr">
              <a:solidFill>
                <a:srgbClr val="f28d0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8d01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26" name=""/>
          <p:cNvSpPr/>
          <p:nvPr/>
        </p:nvSpPr>
        <p:spPr>
          <a:xfrm>
            <a:off x="1092200" y="1907116"/>
            <a:ext cx="1600200" cy="1068915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86243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320290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2. </a:t>
            </a:r>
            <a:r>
              <a:rPr lang="ko-KR" altLang="en-US" sz="2000">
                <a:latin typeface="나눔스퀘어 Bold"/>
                <a:ea typeface="나눔스퀘어 Bold"/>
              </a:rPr>
              <a:t>모델 구축 및 검증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900172" y="1408465"/>
            <a:ext cx="4709966" cy="55714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이미지를 증강하는 대신 하이퍼파라미터를 조정하여 더 깊게 학습할 수 있도록 값을 설정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# 하이퍼파라미터 설정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hyperparameters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= {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'lr0': 0.01,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'lrf': 0.01,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'momentum': 0.937,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'weight_decay': 0.0005,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'warmup_epochs': 3.0,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'warmup_momentum': 0.8,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'warmup_bias_lr': 0.1,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'box': 0.05,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'cls': 0.5,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'dfl': 1.5,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'pose': 12.0,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'kobj': 1.0,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'label_smoothing':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'nbs': 64,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'hsv_h': 0.015,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'hsv_s': 0.7,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'hsv_v': 0.4,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'degrees':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'translate': 0.1,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'scale': 0.5,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'shear':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'perspective':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'flipud':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'fliplr': 0.5,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'bgr':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'mosaic': 1.0,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'mixup':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'copy_paste':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'auto_augment': 'randaugment',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'erasing': 0.4,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'crop_fraction': 1.0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}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5985624" y="1400200"/>
            <a:ext cx="4427290" cy="46557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손실 함수 관련 하이퍼파라미터: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box: 0.05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박스 회귀 손실의 가중치를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객체의 경계를 정확하게 예측하는 데 사용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0.05라는 값은 모델이 객체 경계를 예측하는 것에 적당히 집중하도록 설정한 값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cls: 0.5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클래스 예측 손실의 가중치를 설정합니다. 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0.5라는 값은 모델이 학습 과정에서 클래스 예측에 적절한 비중을 두도록 설정한 가중치 값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이 값을 통해 모델이 객체를 올바르게 분류하면서 경계 상자 예측과의 균형을 유지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dfl: 1.5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객체의 경계를 보다 정확하게 예측하기 위해 사용하는 손실 함수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1.5로 설정한 이유는 모델이 경계 예측에 더 집중하도록 하기 위함이며 경계 예측의 정확성을 높이는 것은 세그멘테이션에서 중요한 요소이기 때문에, 이 값은 상대적으로 높게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pose: 12.0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자세 예측 손실의 가중치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12.0으로 설정한 이유는 높은 가중치를 통해 모델이 객체들을 더 세분화하고 더 많은 집중을 하도록 하게 하고 더 정확한 세그멘테이션을 가능하게 하기 위함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kobj: 1.0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키포인트 객체 예측 손실의 가중치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1.0으로 설정한 이유는 모델이 키포인트 예측 작업에 적절한 중요도를 부여하며, 다른 손실과의 균형을 맞추기 위함이며  1.0이라는 중립적인 값은 키포인트 예측이 과도하게 강조되지 않도록 하면서도, 필요한 만큼 학습을 할 수 있도록 돕도록 함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grpSp>
        <p:nvGrpSpPr>
          <p:cNvPr id="24" name=""/>
          <p:cNvGrpSpPr/>
          <p:nvPr/>
        </p:nvGrpSpPr>
        <p:grpSpPr>
          <a:xfrm rot="0">
            <a:off x="1042459" y="1022620"/>
            <a:ext cx="6908267" cy="318500"/>
            <a:chOff x="1042459" y="1022620"/>
            <a:chExt cx="6908267" cy="318500"/>
          </a:xfrm>
        </p:grpSpPr>
        <p:sp>
          <p:nvSpPr>
            <p:cNvPr id="25" name=""/>
            <p:cNvSpPr txBox="1"/>
            <p:nvPr/>
          </p:nvSpPr>
          <p:spPr>
            <a:xfrm>
              <a:off x="1114572" y="1022620"/>
              <a:ext cx="6836155" cy="3185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하이퍼파라미터</a:t>
              </a:r>
              <a:r>
  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변수선택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6" name=""/>
            <p:cNvSpPr/>
            <p:nvPr/>
          </p:nvSpPr>
          <p:spPr>
            <a:xfrm>
              <a:off x="1042459" y="1085850"/>
              <a:ext cx="33412" cy="211666"/>
            </a:xfrm>
            <a:prstGeom prst="rect">
              <a:avLst/>
            </a:prstGeom>
            <a:solidFill>
              <a:srgbClr val="ed7d31">
                <a:alpha val="100000"/>
              </a:srgbClr>
            </a:solidFill>
            <a:ln w="12700" cap="flat" cmpd="sng" algn="ctr">
              <a:solidFill>
                <a:srgbClr val="f28d0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8d01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28" name=""/>
          <p:cNvSpPr/>
          <p:nvPr/>
        </p:nvSpPr>
        <p:spPr>
          <a:xfrm>
            <a:off x="1092200" y="2965450"/>
            <a:ext cx="1473200" cy="783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7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320290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2. </a:t>
            </a:r>
            <a:r>
              <a:rPr lang="ko-KR" altLang="en-US" sz="2000">
                <a:latin typeface="나눔스퀘어 Bold"/>
                <a:ea typeface="나눔스퀘어 Bold"/>
              </a:rPr>
              <a:t>모델 구축 및 검증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900172" y="1410616"/>
            <a:ext cx="4826724" cy="55696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이미지를 증강하는 대신 하이퍼파라미터를 조정하여 더 깊게 학습할 수 있도록 값을 설정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# 하이퍼파라미터 설정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hyperparameters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= {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'lr0': 0.01,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'lrf': 0.01,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'momentum': 0.937,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'weight_decay': 0.0005,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'warmup_epochs': 3.0,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'warmup_momentum': 0.8,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'warmup_bias_lr': 0.1,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'box': 0.05,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'cls': 0.5,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'dfl': 1.5,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'pose': 12.0,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'kobj': 1.0,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'label_smoothing':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'nbs': 64,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'hsv_h': 0.015,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'hsv_s': 0.7,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'hsv_v': 0.4,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'degrees':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'translate': 0.1,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'scale': 0.5,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'shear':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'perspective':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'flipud':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'fliplr': 0.5,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'bgr':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'mosaic': 1.0,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'mixup':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'copy_paste': 0.0,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'auto_augment': 'randaugment',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'erasing': 0.4,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   'crop_fraction': 1.0</a:t>
            </a:r>
            <a:endParaRPr xmlns:mc="http://schemas.openxmlformats.org/markup-compatibility/2006" xmlns:hp="http://schemas.haansoft.com/office/presentation/8.0" kumimoji="0" lang="ko-KR" altLang="en-US" sz="10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}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5985624" y="978520"/>
            <a:ext cx="5116368" cy="58775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데이터 증강 및 정규화 관련 하이퍼파라미터: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nbs: 64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설명: 표준 배치 크기를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64는 일반적으로 안정적이고 효율적인 배치 크기이기 때문에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64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로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hsv_h: 0.015, hsv_s: 0.7, hsv_v: 0.4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이미지의 색상(Hue), 채도(Saturation), 명도(Value)를 조정하여 데이터 증강을 수행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이러한 값은 모델이 다양한 색상 변화를 학습할 수 있도록 돕고 모델의 성능을 향상시키며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색상 변동이 존재할 수 있으므로, 모델이 이런 변화에 대해 견고하게 학습되도록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translate: 0.1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이미지를 수평 및 수직으로 이동시켜 데이터 증강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객체가 이미지의 다양한 위치에 나타날 수 있으므로, 이러한 증강을 통해 모델이 위치 변화에 잘 반응할 수 있도록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scale: 0.5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이미지의 크기를 50%까지 확장하거나 축소하여 증강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다양한 크기의 객체를 학습할 수 있도록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flipud: 0.0, fliplr: 0.5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이미지를 수직으로 뒤집는 증강과 이미지를 수평으로 뒤집는 증강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수직으로 뒤집는 증강은 현실적이지 않기 때문에 제외하였고 수평 방향의 증강은 객체의 방향이 다를 수 있는 상황에서도 모델이 탐지할 수 있도록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mosaic: 1.0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여러 이미지를 합성하여 새로운 이미지를 만듦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한 이미지에 여러 객체가 포함될 수 있도록 하여 객체 간의 상호 관계를 학습에 유리하며 작은 객체가 많은 이번 데이터 셋에 유리하다고 판단하여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100%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로 설정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auto_augment: 'randaugment'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자동 증강 기법인 RandAugment를 사용하여 다양한 데이터 증강을 적용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erasing: 0.4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이미지의 일부를 지워버리는 증강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객체가 부분적으로 가려지거나 다른 객체의 뒤에 있을 때에도 탐지할 수 있도록 하는 데 유용하며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우선순위를 파악하여 구분해야 하는 이번 모델에 중요한 역할을 한다고 판단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sp>
        <p:nvSpPr>
          <p:cNvPr id="23" name="TextBox 3"/>
          <p:cNvSpPr txBox="1"/>
          <p:nvPr/>
        </p:nvSpPr>
        <p:spPr>
          <a:xfrm>
            <a:off x="5149850" y="248751"/>
            <a:ext cx="237490" cy="317669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grpSp>
        <p:nvGrpSpPr>
          <p:cNvPr id="24" name=""/>
          <p:cNvGrpSpPr/>
          <p:nvPr/>
        </p:nvGrpSpPr>
        <p:grpSpPr>
          <a:xfrm rot="0">
            <a:off x="1042459" y="1022620"/>
            <a:ext cx="6908267" cy="318500"/>
            <a:chOff x="1042459" y="1022620"/>
            <a:chExt cx="6908267" cy="318500"/>
          </a:xfrm>
        </p:grpSpPr>
        <p:sp>
          <p:nvSpPr>
            <p:cNvPr id="25" name=""/>
            <p:cNvSpPr txBox="1"/>
            <p:nvPr/>
          </p:nvSpPr>
          <p:spPr>
            <a:xfrm>
              <a:off x="1114572" y="1022620"/>
              <a:ext cx="6836155" cy="3185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하이퍼파라미터</a:t>
              </a:r>
              <a:r>
  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/</a:t>
              </a:r>
              <a:r>
  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변수선택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6" name=""/>
            <p:cNvSpPr/>
            <p:nvPr/>
          </p:nvSpPr>
          <p:spPr>
            <a:xfrm>
              <a:off x="1042459" y="1085850"/>
              <a:ext cx="33412" cy="211666"/>
            </a:xfrm>
            <a:prstGeom prst="rect">
              <a:avLst/>
            </a:prstGeom>
            <a:solidFill>
              <a:srgbClr val="ed7d31">
                <a:alpha val="100000"/>
              </a:srgbClr>
            </a:solidFill>
            <a:ln w="12700" cap="flat" cmpd="sng" algn="ctr">
              <a:solidFill>
                <a:srgbClr val="f28d0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8d01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27" name=""/>
          <p:cNvSpPr/>
          <p:nvPr/>
        </p:nvSpPr>
        <p:spPr>
          <a:xfrm>
            <a:off x="1092200" y="3901016"/>
            <a:ext cx="1473200" cy="582083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1092200" y="4657725"/>
            <a:ext cx="1473200" cy="291041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"/>
          <p:cNvSpPr/>
          <p:nvPr/>
        </p:nvSpPr>
        <p:spPr>
          <a:xfrm>
            <a:off x="1092200" y="5405966"/>
            <a:ext cx="1473200" cy="148165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"/>
          <p:cNvSpPr/>
          <p:nvPr/>
        </p:nvSpPr>
        <p:spPr>
          <a:xfrm>
            <a:off x="1092200" y="5716058"/>
            <a:ext cx="1473200" cy="174625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1092200" y="6165850"/>
            <a:ext cx="1911350" cy="318558"/>
          </a:xfrm>
          <a:prstGeom prst="rect">
            <a:avLst/>
          </a:prstGeom>
          <a:noFill/>
          <a:ln w="127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426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819150" y="904846"/>
            <a:ext cx="10560050" cy="0"/>
          </a:xfrm>
          <a:prstGeom prst="line">
            <a:avLst/>
          </a:prstGeom>
          <a:ln w="19050">
            <a:solidFill>
              <a:srgbClr val="f28d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19150" y="372072"/>
            <a:ext cx="2320290" cy="38802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>
                <a:latin typeface="나눔스퀘어 Bold"/>
                <a:ea typeface="나눔스퀘어 Bold"/>
              </a:rPr>
              <a:t>2. </a:t>
            </a:r>
            <a:r>
              <a:rPr lang="ko-KR" altLang="en-US" sz="2000">
                <a:latin typeface="나눔스퀘어 Bold"/>
                <a:ea typeface="나눔스퀘어 Bold"/>
              </a:rPr>
              <a:t>모델 구축 및 검증</a:t>
            </a:r>
            <a:endParaRPr lang="ko-KR" altLang="en-US" sz="2000">
              <a:latin typeface="나눔스퀘어 Bold"/>
              <a:ea typeface="나눔스퀘어 Bold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900172" y="1709152"/>
            <a:ext cx="10672116" cy="385154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model.train(data=yaml_path, epochs=50, batch=8, imgsz=640, device=0, augment=True, optimizer='SGD', **hyperparameters)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epochs, batch, imgsz, device, optimizer 등의 파라미터가 설정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epochs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50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: 학습 반복 횟수를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50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회로 설정. 너무 적으면 충분히 학습하지 못하고, 너무 많으면 과적합이 일어나기 때문에 여러 번의 학습 끝에 적절한 값인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50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으로 학습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batch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8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: 한 번에 학습하는 데이터의 크기를 의미하며, 이 이상의 값인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16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으로 설정할 경우 메모리 부족 현상으로 학습이 진행되지 못하여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8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로 설정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imgsz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640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: 입력 이미지 크기를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640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으로 설정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yolov8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모델이 가장 최적화되어있는 이미지 사이즈인 640x640 크기는 균형 잡힌 성능을 보여주기에 해당 값으로 설정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augment=True : 이 설정으로 데이터 증강이 활성화되어 학습 과정에서 입력 데이터가 다양한 변형을 거친 후 모델에 전달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optimizer='SGD': 옵티마이저로 SGD(Stochastic Gradient Descent)를 선택했으며, SGD는 단순하지만 성능이 우수하고  매우 큰 데이터 셋에서도 효율적으로 작동하기 때문에 해당 옵티마이저를 선택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hyperparameters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 미리 설정해둔 하이퍼파라미터를 모델 훈련에 사용하도록 설정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"/>
                <a:ea typeface="나눔스퀘어"/>
              </a:rPr>
              <a:t>**hyperparameters를 전달함으로써, 훈련에 필요한 모든 하이퍼파라미터를 적용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"/>
              <a:ea typeface="나눔스퀘어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1042459" y="1022620"/>
            <a:ext cx="6908267" cy="318500"/>
            <a:chOff x="1042459" y="1022620"/>
            <a:chExt cx="6908267" cy="318500"/>
          </a:xfrm>
        </p:grpSpPr>
        <p:sp>
          <p:nvSpPr>
            <p:cNvPr id="24" name=""/>
            <p:cNvSpPr txBox="1"/>
            <p:nvPr/>
          </p:nvSpPr>
          <p:spPr>
            <a:xfrm>
              <a:off x="1114572" y="1022620"/>
              <a:ext cx="6836155" cy="31850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"/>
                  <a:ea typeface="나눔스퀘어"/>
                </a:rPr>
                <a:t>모델 훈련 설정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5" name=""/>
            <p:cNvSpPr/>
            <p:nvPr/>
          </p:nvSpPr>
          <p:spPr>
            <a:xfrm>
              <a:off x="1042459" y="1085850"/>
              <a:ext cx="33412" cy="211666"/>
            </a:xfrm>
            <a:prstGeom prst="rect">
              <a:avLst/>
            </a:prstGeom>
            <a:solidFill>
              <a:srgbClr val="ed7d31">
                <a:alpha val="100000"/>
              </a:srgbClr>
            </a:solidFill>
            <a:ln w="12700" cap="flat" cmpd="sng" algn="ctr">
              <a:solidFill>
                <a:srgbClr val="f28d01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28d01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439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2211</ep:Words>
  <ep:PresentationFormat>와이드스크린</ep:PresentationFormat>
  <ep:Paragraphs>507</ep:Paragraphs>
  <ep:Slides>33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ep:HeadingPairs>
  <ep:TitlesOfParts>
    <vt:vector size="3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2023-06-08T01:40:16.000</dcterms:created>
  <dc:creator>Jae Whan Lee</dc:creator>
  <cp:lastModifiedBy>okjas</cp:lastModifiedBy>
  <dcterms:modified xsi:type="dcterms:W3CDTF">2024-08-19T03:27:09.097</dcterms:modified>
  <cp:revision>423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